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6"/>
  </p:notesMasterIdLst>
  <p:sldIdLst>
    <p:sldId id="256" r:id="rId2"/>
    <p:sldId id="282" r:id="rId3"/>
    <p:sldId id="1080" r:id="rId4"/>
    <p:sldId id="1097" r:id="rId5"/>
    <p:sldId id="1095" r:id="rId6"/>
    <p:sldId id="1098" r:id="rId7"/>
    <p:sldId id="1099" r:id="rId8"/>
    <p:sldId id="1093" r:id="rId9"/>
    <p:sldId id="1094" r:id="rId10"/>
    <p:sldId id="602" r:id="rId11"/>
    <p:sldId id="273" r:id="rId12"/>
    <p:sldId id="274" r:id="rId13"/>
    <p:sldId id="275" r:id="rId14"/>
    <p:sldId id="276"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080"/>
            <p14:sldId id="1097"/>
            <p14:sldId id="1095"/>
            <p14:sldId id="1098"/>
            <p14:sldId id="1099"/>
            <p14:sldId id="1093"/>
            <p14:sldId id="1094"/>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29" autoAdjust="0"/>
    <p:restoredTop sz="96447" autoAdjust="0"/>
  </p:normalViewPr>
  <p:slideViewPr>
    <p:cSldViewPr snapToGrid="0">
      <p:cViewPr varScale="1">
        <p:scale>
          <a:sx n="115" d="100"/>
          <a:sy n="115" d="100"/>
        </p:scale>
        <p:origin x="936" y="10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 Id="rId5" Type="http://schemas.openxmlformats.org/officeDocument/2006/relationships/image" Target="../media/image17.wmf"/><Relationship Id="rId4" Type="http://schemas.openxmlformats.org/officeDocument/2006/relationships/image" Target="../media/image16.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 Id="rId5" Type="http://schemas.openxmlformats.org/officeDocument/2006/relationships/image" Target="../media/image22.wmf"/><Relationship Id="rId4" Type="http://schemas.openxmlformats.org/officeDocument/2006/relationships/image" Target="../media/image2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2024-04-15</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Approximating the solution to a quadratic equation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Approximating the solution to a quadratic equation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Approximating the solution to a quadratic equation</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Approximating the solution to a quadratic equation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Approximating the solution to a quadratic equation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Approximating the solution to a quadratic equation</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Approximating the solution to a quadratic equation</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Approximating the solution to a quadratic equation</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Approximating the solution to a quadratic equation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Approximating the solution to a quadratic equation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Approximating the solution to a quadratic equation</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m4a"/><Relationship Id="rId7" Type="http://schemas.openxmlformats.org/officeDocument/2006/relationships/image" Target="../media/image9.w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4" Type="http://schemas.openxmlformats.org/officeDocument/2006/relationships/audio" Target="../media/media3.m4a"/></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3.bin"/><Relationship Id="rId3" Type="http://schemas.microsoft.com/office/2007/relationships/media" Target="../media/media5.m4a"/><Relationship Id="rId7" Type="http://schemas.openxmlformats.org/officeDocument/2006/relationships/image" Target="../media/image10.wmf"/><Relationship Id="rId12" Type="http://schemas.openxmlformats.org/officeDocument/2006/relationships/image" Target="../media/image8.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12.wmf"/><Relationship Id="rId5" Type="http://schemas.openxmlformats.org/officeDocument/2006/relationships/slideLayout" Target="../slideLayouts/slideLayout2.xml"/><Relationship Id="rId10" Type="http://schemas.openxmlformats.org/officeDocument/2006/relationships/oleObject" Target="../embeddings/oleObject4.bin"/><Relationship Id="rId4" Type="http://schemas.openxmlformats.org/officeDocument/2006/relationships/audio" Target="../media/media5.m4a"/><Relationship Id="rId9" Type="http://schemas.openxmlformats.org/officeDocument/2006/relationships/image" Target="../media/image11.wmf"/></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16.wmf"/><Relationship Id="rId3" Type="http://schemas.microsoft.com/office/2007/relationships/media" Target="../media/media6.m4a"/><Relationship Id="rId7" Type="http://schemas.openxmlformats.org/officeDocument/2006/relationships/image" Target="../media/image13.wmf"/><Relationship Id="rId12" Type="http://schemas.openxmlformats.org/officeDocument/2006/relationships/oleObject" Target="../embeddings/oleObject8.bin"/><Relationship Id="rId2" Type="http://schemas.openxmlformats.org/officeDocument/2006/relationships/tags" Target="../tags/tag4.xml"/><Relationship Id="rId16" Type="http://schemas.openxmlformats.org/officeDocument/2006/relationships/image" Target="../media/image8.png"/><Relationship Id="rId1" Type="http://schemas.openxmlformats.org/officeDocument/2006/relationships/vmlDrawing" Target="../drawings/vmlDrawing3.vml"/><Relationship Id="rId6" Type="http://schemas.openxmlformats.org/officeDocument/2006/relationships/oleObject" Target="../embeddings/oleObject5.bin"/><Relationship Id="rId11" Type="http://schemas.openxmlformats.org/officeDocument/2006/relationships/image" Target="../media/image15.wmf"/><Relationship Id="rId5" Type="http://schemas.openxmlformats.org/officeDocument/2006/relationships/slideLayout" Target="../slideLayouts/slideLayout2.xml"/><Relationship Id="rId15" Type="http://schemas.openxmlformats.org/officeDocument/2006/relationships/image" Target="../media/image17.wmf"/><Relationship Id="rId10" Type="http://schemas.openxmlformats.org/officeDocument/2006/relationships/oleObject" Target="../embeddings/oleObject7.bin"/><Relationship Id="rId4" Type="http://schemas.openxmlformats.org/officeDocument/2006/relationships/audio" Target="../media/media6.m4a"/><Relationship Id="rId9" Type="http://schemas.openxmlformats.org/officeDocument/2006/relationships/image" Target="../media/image14.wmf"/><Relationship Id="rId14" Type="http://schemas.openxmlformats.org/officeDocument/2006/relationships/oleObject" Target="../embeddings/oleObject9.bin"/></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image" Target="../media/image21.wmf"/><Relationship Id="rId3" Type="http://schemas.microsoft.com/office/2007/relationships/media" Target="../media/media8.m4a"/><Relationship Id="rId7" Type="http://schemas.openxmlformats.org/officeDocument/2006/relationships/image" Target="../media/image18.wmf"/><Relationship Id="rId12" Type="http://schemas.openxmlformats.org/officeDocument/2006/relationships/oleObject" Target="../embeddings/oleObject13.bin"/><Relationship Id="rId2" Type="http://schemas.openxmlformats.org/officeDocument/2006/relationships/tags" Target="../tags/tag6.xml"/><Relationship Id="rId16" Type="http://schemas.openxmlformats.org/officeDocument/2006/relationships/image" Target="../media/image22.wmf"/><Relationship Id="rId1" Type="http://schemas.openxmlformats.org/officeDocument/2006/relationships/vmlDrawing" Target="../drawings/vmlDrawing4.vml"/><Relationship Id="rId6" Type="http://schemas.openxmlformats.org/officeDocument/2006/relationships/oleObject" Target="../embeddings/oleObject10.bin"/><Relationship Id="rId11" Type="http://schemas.openxmlformats.org/officeDocument/2006/relationships/image" Target="../media/image20.wmf"/><Relationship Id="rId5" Type="http://schemas.openxmlformats.org/officeDocument/2006/relationships/slideLayout" Target="../slideLayouts/slideLayout2.xml"/><Relationship Id="rId15" Type="http://schemas.openxmlformats.org/officeDocument/2006/relationships/oleObject" Target="../embeddings/oleObject14.bin"/><Relationship Id="rId10" Type="http://schemas.openxmlformats.org/officeDocument/2006/relationships/oleObject" Target="../embeddings/oleObject12.bin"/><Relationship Id="rId4" Type="http://schemas.openxmlformats.org/officeDocument/2006/relationships/audio" Target="../media/media8.m4a"/><Relationship Id="rId9" Type="http://schemas.openxmlformats.org/officeDocument/2006/relationships/image" Target="../media/image19.wmf"/><Relationship Id="rId1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23.png"/><Relationship Id="rId5" Type="http://schemas.openxmlformats.org/officeDocument/2006/relationships/image" Target="../media/image8.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Approximating the solution</a:t>
            </a:r>
            <a:br>
              <a:rPr lang="en-US" dirty="0"/>
            </a:br>
            <a:r>
              <a:rPr lang="en-US" dirty="0"/>
              <a:t>to a quadratic equation</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a:extLst>
              <a:ext uri="{FF2B5EF4-FFF2-40B4-BE49-F238E27FC236}">
                <a16:creationId xmlns:a16="http://schemas.microsoft.com/office/drawing/2014/main" id="{0A1C4874-ECC5-445B-BA09-07F685F19A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15450"/>
    </mc:Choice>
    <mc:Fallback xmlns="">
      <p:transition spd="slow" advTm="15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435130" cy="4525963"/>
          </a:xfrm>
        </p:spPr>
        <p:txBody>
          <a:bodyPr/>
          <a:lstStyle/>
          <a:p>
            <a:r>
              <a:rPr lang="en-US" dirty="0"/>
              <a:t>Following this topic, you now</a:t>
            </a:r>
          </a:p>
          <a:p>
            <a:pPr lvl="1"/>
            <a:r>
              <a:rPr lang="en-US" dirty="0"/>
              <a:t>Have reviewed the quadratic formula</a:t>
            </a:r>
          </a:p>
          <a:p>
            <a:pPr lvl="1"/>
            <a:r>
              <a:rPr lang="en-US" dirty="0"/>
              <a:t>Understand it is not always ideal numerically</a:t>
            </a:r>
          </a:p>
          <a:p>
            <a:pPr lvl="2"/>
            <a:r>
              <a:rPr lang="en-US" dirty="0"/>
              <a:t>The numerator is subject to subtractive cancellation</a:t>
            </a:r>
          </a:p>
          <a:p>
            <a:pPr lvl="1"/>
            <a:r>
              <a:rPr lang="en-US" dirty="0"/>
              <a:t>Are aware that an alterative formula works when the standard</a:t>
            </a:r>
            <a:br>
              <a:rPr lang="en-US" dirty="0"/>
            </a:br>
            <a:r>
              <a:rPr lang="en-US" dirty="0"/>
              <a:t>formula does not</a:t>
            </a:r>
          </a:p>
          <a:p>
            <a:pPr lvl="1"/>
            <a:r>
              <a:rPr lang="en-US" dirty="0"/>
              <a:t>Have seen an implementation</a:t>
            </a:r>
          </a:p>
        </p:txBody>
      </p:sp>
      <p:sp>
        <p:nvSpPr>
          <p:cNvPr id="4" name="Footer Placeholder 3"/>
          <p:cNvSpPr>
            <a:spLocks noGrp="1"/>
          </p:cNvSpPr>
          <p:nvPr>
            <p:ph type="ftr" sz="quarter" idx="11"/>
          </p:nvPr>
        </p:nvSpPr>
        <p:spPr/>
        <p:txBody>
          <a:bodyPr/>
          <a:lstStyle/>
          <a:p>
            <a:r>
              <a:rPr lang="en-US"/>
              <a:t>Approximating the solution to a quadratic equation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10</a:t>
            </a:fld>
            <a:endParaRPr lang="en-CA"/>
          </a:p>
        </p:txBody>
      </p:sp>
      <p:pic>
        <p:nvPicPr>
          <p:cNvPr id="7" name="Audio 6">
            <a:hlinkClick r:id="" action="ppaction://media"/>
            <a:extLst>
              <a:ext uri="{FF2B5EF4-FFF2-40B4-BE49-F238E27FC236}">
                <a16:creationId xmlns:a16="http://schemas.microsoft.com/office/drawing/2014/main" id="{DAB07B9A-CF86-47CC-BAD3-4689E182FDD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xmlns:p14="http://schemas.microsoft.com/office/powerpoint/2010/main">
    <mc:Choice Requires="p14">
      <p:transition spd="slow" p14:dur="2000" advTm="49906"/>
    </mc:Choice>
    <mc:Fallback xmlns="">
      <p:transition spd="slow" advTm="49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https://en.wikipedia.org/wiki/Quadratic_equation</a:t>
            </a:r>
          </a:p>
        </p:txBody>
      </p:sp>
      <p:sp>
        <p:nvSpPr>
          <p:cNvPr id="4" name="Footer Placeholder 3"/>
          <p:cNvSpPr>
            <a:spLocks noGrp="1"/>
          </p:cNvSpPr>
          <p:nvPr>
            <p:ph type="ftr" sz="quarter" idx="11"/>
          </p:nvPr>
        </p:nvSpPr>
        <p:spPr/>
        <p:txBody>
          <a:bodyPr/>
          <a:lstStyle/>
          <a:p>
            <a:r>
              <a:rPr lang="en-US"/>
              <a:t>Approximating the solution to a quadratic equation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11</a:t>
            </a:fld>
            <a:endParaRPr lang="en-CA"/>
          </a:p>
        </p:txBody>
      </p:sp>
      <p:pic>
        <p:nvPicPr>
          <p:cNvPr id="5" name="Audio 4">
            <a:hlinkClick r:id="" action="ppaction://media"/>
            <a:extLst>
              <a:ext uri="{FF2B5EF4-FFF2-40B4-BE49-F238E27FC236}">
                <a16:creationId xmlns:a16="http://schemas.microsoft.com/office/drawing/2014/main" id="{928CDBF0-D9DC-4A82-87AE-A279DFA76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728"/>
    </mc:Choice>
    <mc:Fallback xmlns="">
      <p:transition spd="slow"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err="1"/>
              <a:t>Tazik</a:t>
            </a:r>
            <a:r>
              <a:rPr lang="en-US" sz="1800" dirty="0"/>
              <a:t> Shahjahan for pointing out typos.</a:t>
            </a:r>
            <a:endParaRPr lang="en-CA" sz="1800" dirty="0"/>
          </a:p>
        </p:txBody>
      </p:sp>
      <p:sp>
        <p:nvSpPr>
          <p:cNvPr id="4" name="Footer Placeholder 3"/>
          <p:cNvSpPr>
            <a:spLocks noGrp="1"/>
          </p:cNvSpPr>
          <p:nvPr>
            <p:ph type="ftr" sz="quarter" idx="11"/>
          </p:nvPr>
        </p:nvSpPr>
        <p:spPr/>
        <p:txBody>
          <a:bodyPr/>
          <a:lstStyle/>
          <a:p>
            <a:r>
              <a:rPr lang="en-US"/>
              <a:t>Approximating the solution to a quadratic equation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12</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Approximating the solution to a quadratic equation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13</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Approximating the solution to a quadratic equation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14</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7587842" cy="4525963"/>
          </a:xfrm>
        </p:spPr>
        <p:txBody>
          <a:bodyPr/>
          <a:lstStyle/>
          <a:p>
            <a:r>
              <a:rPr lang="en-US" dirty="0"/>
              <a:t>In this topic, we will</a:t>
            </a:r>
          </a:p>
          <a:p>
            <a:pPr lvl="1"/>
            <a:r>
              <a:rPr lang="en-US" dirty="0"/>
              <a:t>Consider the solutions to the quadratic </a:t>
            </a:r>
            <a:r>
              <a:rPr lang="en-US" dirty="0" smtClean="0"/>
              <a:t>equation</a:t>
            </a:r>
          </a:p>
          <a:p>
            <a:pPr lvl="2"/>
            <a:r>
              <a:rPr lang="en-US" dirty="0" smtClean="0"/>
              <a:t>The quadratic formula</a:t>
            </a:r>
            <a:endParaRPr lang="en-US" dirty="0"/>
          </a:p>
          <a:p>
            <a:pPr lvl="1"/>
            <a:r>
              <a:rPr lang="en-US" dirty="0"/>
              <a:t>See how it deals with extreme cases</a:t>
            </a:r>
          </a:p>
          <a:p>
            <a:pPr lvl="2"/>
            <a:r>
              <a:rPr lang="en-US" dirty="0"/>
              <a:t>Unfortunately, these tend to be quite common</a:t>
            </a:r>
          </a:p>
          <a:p>
            <a:pPr lvl="1"/>
            <a:r>
              <a:rPr lang="en-US" dirty="0"/>
              <a:t>Consider </a:t>
            </a:r>
            <a:r>
              <a:rPr lang="en-US" dirty="0" smtClean="0"/>
              <a:t>an alternate formula </a:t>
            </a:r>
            <a:r>
              <a:rPr lang="en-US" dirty="0"/>
              <a:t>for calculating the roots</a:t>
            </a:r>
          </a:p>
        </p:txBody>
      </p:sp>
      <p:sp>
        <p:nvSpPr>
          <p:cNvPr id="4" name="Footer Placeholder 3"/>
          <p:cNvSpPr>
            <a:spLocks noGrp="1"/>
          </p:cNvSpPr>
          <p:nvPr>
            <p:ph type="ftr" sz="quarter" idx="11"/>
          </p:nvPr>
        </p:nvSpPr>
        <p:spPr/>
        <p:txBody>
          <a:bodyPr/>
          <a:lstStyle/>
          <a:p>
            <a:r>
              <a:rPr lang="en-US"/>
              <a:t>Approximating the solution to a quadratic equation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a:extLst>
              <a:ext uri="{FF2B5EF4-FFF2-40B4-BE49-F238E27FC236}">
                <a16:creationId xmlns:a16="http://schemas.microsoft.com/office/drawing/2014/main" id="{C9982150-BD0F-49EF-A900-13FE4A4C9A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28963"/>
    </mc:Choice>
    <mc:Fallback xmlns="">
      <p:transition spd="slow" advTm="28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Quadratic </a:t>
            </a:r>
            <a:r>
              <a:rPr lang="en-US" dirty="0" smtClean="0"/>
              <a:t>formula</a:t>
            </a:r>
            <a:endParaRPr lang="en-US" dirty="0"/>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This should be easy</a:t>
            </a:r>
          </a:p>
          <a:p>
            <a:pPr marL="0" indent="0" algn="ctr">
              <a:buNone/>
            </a:pPr>
            <a:r>
              <a:rPr lang="en-US" i="1" dirty="0">
                <a:latin typeface="Times New Roman" panose="02020603050405020304" pitchFamily="18" charset="0"/>
              </a:rPr>
              <a:t>ax</a:t>
            </a:r>
            <a:r>
              <a:rPr lang="en-US" baseline="30000" dirty="0">
                <a:latin typeface="Times New Roman" panose="02020603050405020304" pitchFamily="18" charset="0"/>
              </a:rPr>
              <a:t>2</a:t>
            </a:r>
            <a:r>
              <a:rPr lang="en-US" dirty="0">
                <a:latin typeface="Times New Roman" panose="02020603050405020304" pitchFamily="18" charset="0"/>
              </a:rPr>
              <a:t> + </a:t>
            </a:r>
            <a:r>
              <a:rPr lang="en-US" i="1" dirty="0">
                <a:latin typeface="Times New Roman" panose="02020603050405020304" pitchFamily="18" charset="0"/>
              </a:rPr>
              <a:t>bx</a:t>
            </a:r>
            <a:r>
              <a:rPr lang="en-US" baseline="30000" dirty="0">
                <a:latin typeface="Times New Roman" panose="02020603050405020304" pitchFamily="18" charset="0"/>
              </a:rPr>
              <a:t>2</a:t>
            </a:r>
            <a:r>
              <a:rPr lang="en-US" dirty="0">
                <a:latin typeface="Times New Roman" panose="02020603050405020304" pitchFamily="18" charset="0"/>
              </a:rPr>
              <a:t> + </a:t>
            </a:r>
            <a:r>
              <a:rPr lang="en-US" i="1" dirty="0">
                <a:latin typeface="Times New Roman" panose="02020603050405020304" pitchFamily="18" charset="0"/>
              </a:rPr>
              <a:t>c</a:t>
            </a:r>
            <a:r>
              <a:rPr lang="en-US" dirty="0">
                <a:latin typeface="Times New Roman" panose="02020603050405020304" pitchFamily="18" charset="0"/>
              </a:rPr>
              <a:t> = 0</a:t>
            </a:r>
            <a:endParaRPr lang="en-US" dirty="0"/>
          </a:p>
          <a:p>
            <a:pPr lvl="1"/>
            <a:r>
              <a:rPr lang="en-US" dirty="0"/>
              <a:t>Of course, the solution is:</a:t>
            </a:r>
          </a:p>
          <a:p>
            <a:pPr lvl="1"/>
            <a:endParaRPr lang="en-US" dirty="0"/>
          </a:p>
          <a:p>
            <a:pPr lvl="1"/>
            <a:endParaRPr lang="en-US" dirty="0"/>
          </a:p>
          <a:p>
            <a:pPr marL="0" indent="0" algn="ctr">
              <a:buNone/>
            </a:pPr>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the solution to a quadratic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6" name="Object 5">
            <a:extLst>
              <a:ext uri="{FF2B5EF4-FFF2-40B4-BE49-F238E27FC236}">
                <a16:creationId xmlns:a16="http://schemas.microsoft.com/office/drawing/2014/main" id="{E96F280D-4E4B-4C32-938A-597A513F6D23}"/>
              </a:ext>
            </a:extLst>
          </p:cNvPr>
          <p:cNvGraphicFramePr>
            <a:graphicFrameLocks noChangeAspect="1"/>
          </p:cNvGraphicFramePr>
          <p:nvPr>
            <p:extLst>
              <p:ext uri="{D42A27DB-BD31-4B8C-83A1-F6EECF244321}">
                <p14:modId xmlns:p14="http://schemas.microsoft.com/office/powerpoint/2010/main" val="856215324"/>
              </p:ext>
            </p:extLst>
          </p:nvPr>
        </p:nvGraphicFramePr>
        <p:xfrm>
          <a:off x="4050975" y="2880011"/>
          <a:ext cx="1905651" cy="866205"/>
        </p:xfrm>
        <a:graphic>
          <a:graphicData uri="http://schemas.openxmlformats.org/presentationml/2006/ole">
            <mc:AlternateContent xmlns:mc="http://schemas.openxmlformats.org/markup-compatibility/2006">
              <mc:Choice xmlns:v="urn:schemas-microsoft-com:vml" Requires="v">
                <p:oleObj spid="_x0000_s1028" name="Equation" r:id="rId6" imgW="977760" imgH="444240" progId="Equation.DSMT4">
                  <p:embed/>
                </p:oleObj>
              </mc:Choice>
              <mc:Fallback>
                <p:oleObj name="Equation" r:id="rId6" imgW="977760" imgH="444240" progId="Equation.DSMT4">
                  <p:embed/>
                  <p:pic>
                    <p:nvPicPr>
                      <p:cNvPr id="0" name=""/>
                      <p:cNvPicPr/>
                      <p:nvPr/>
                    </p:nvPicPr>
                    <p:blipFill>
                      <a:blip r:embed="rId7"/>
                      <a:stretch>
                        <a:fillRect/>
                      </a:stretch>
                    </p:blipFill>
                    <p:spPr>
                      <a:xfrm>
                        <a:off x="4050975" y="2880011"/>
                        <a:ext cx="1905651" cy="866205"/>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DFCD9B7C-C091-4BA1-8BA8-936BA9F0092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550680825"/>
      </p:ext>
    </p:extLst>
  </p:cSld>
  <p:clrMapOvr>
    <a:masterClrMapping/>
  </p:clrMapOvr>
  <mc:AlternateContent xmlns:mc="http://schemas.openxmlformats.org/markup-compatibility/2006" xmlns:p14="http://schemas.microsoft.com/office/powerpoint/2010/main">
    <mc:Choice Requires="p14">
      <p:transition spd="slow" p14:dur="2000" advTm="12803"/>
    </mc:Choice>
    <mc:Fallback xmlns="">
      <p:transition spd="slow" advTm="12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Quadratic </a:t>
            </a:r>
            <a:r>
              <a:rPr lang="en-US" dirty="0" smtClean="0"/>
              <a:t>formula</a:t>
            </a:r>
            <a:endParaRPr lang="en-US" dirty="0"/>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Let’s try this in </a:t>
            </a:r>
            <a:r>
              <a:rPr lang="en-US" dirty="0" err="1"/>
              <a:t>M</a:t>
            </a:r>
            <a:r>
              <a:rPr lang="en-US" cap="small" dirty="0" err="1"/>
              <a:t>atlab</a:t>
            </a:r>
            <a:r>
              <a:rPr lang="en-US" dirty="0"/>
              <a:t>:</a:t>
            </a:r>
          </a:p>
          <a:p>
            <a:pPr marL="800100" lvl="2" indent="0">
              <a:buNone/>
            </a:pPr>
            <a:r>
              <a:rPr lang="en-US" dirty="0">
                <a:latin typeface="Consolas" panose="020B0609020204030204" pitchFamily="49" charset="0"/>
              </a:rPr>
              <a:t>&gt;&gt; a = 0.0002; b = 57023.0; c = 0.000001;</a:t>
            </a:r>
          </a:p>
          <a:p>
            <a:r>
              <a:rPr lang="en-US" dirty="0"/>
              <a:t>The actual solutions are:</a:t>
            </a:r>
          </a:p>
          <a:p>
            <a:pPr marL="0" indent="0">
              <a:buNone/>
            </a:pPr>
            <a:r>
              <a:rPr lang="en-US" dirty="0">
                <a:latin typeface="Times New Roman" panose="02020603050405020304" pitchFamily="18" charset="0"/>
              </a:rPr>
              <a:t>	                –0.000000000017536783403188187</a:t>
            </a:r>
          </a:p>
          <a:p>
            <a:pPr marL="0" indent="0">
              <a:buNone/>
            </a:pPr>
            <a:r>
              <a:rPr lang="en-US" dirty="0">
                <a:latin typeface="Times New Roman" panose="02020603050405020304" pitchFamily="18" charset="0"/>
              </a:rPr>
              <a:t>	–285114999.999999999982</a:t>
            </a:r>
            <a:endParaRPr lang="en-US" dirty="0">
              <a:latin typeface="Consolas" panose="020B0609020204030204" pitchFamily="49" charset="0"/>
            </a:endParaRPr>
          </a:p>
          <a:p>
            <a:pPr marL="800100" lvl="2" indent="0">
              <a:buNone/>
            </a:pPr>
            <a:r>
              <a:rPr lang="en-US" dirty="0">
                <a:latin typeface="Consolas" panose="020B0609020204030204" pitchFamily="49" charset="0"/>
              </a:rPr>
              <a:t>&gt;&gt; (-b - sqrt( b^2 - 4*a*c ))/(2*a)</a:t>
            </a:r>
          </a:p>
          <a:p>
            <a:pPr marL="800100" lvl="2" indent="0">
              <a:buNone/>
            </a:pPr>
            <a:r>
              <a:rPr lang="en-US" dirty="0">
                <a:latin typeface="Consolas" panose="020B0609020204030204" pitchFamily="49" charset="0"/>
              </a:rPr>
              <a:t>    </a:t>
            </a:r>
            <a:r>
              <a:rPr lang="en-US" dirty="0" err="1">
                <a:latin typeface="Consolas" panose="020B0609020204030204" pitchFamily="49" charset="0"/>
              </a:rPr>
              <a:t>ans</a:t>
            </a:r>
            <a:r>
              <a:rPr lang="en-US" dirty="0">
                <a:latin typeface="Consolas" panose="020B0609020204030204" pitchFamily="49" charset="0"/>
              </a:rPr>
              <a:t> =</a:t>
            </a:r>
          </a:p>
          <a:p>
            <a:pPr marL="800100" lvl="2" indent="0">
              <a:buNone/>
            </a:pPr>
            <a:r>
              <a:rPr lang="en-US" dirty="0">
                <a:latin typeface="Consolas" panose="020B0609020204030204" pitchFamily="49" charset="0"/>
              </a:rPr>
              <a:t>        -285115000</a:t>
            </a:r>
          </a:p>
          <a:p>
            <a:pPr marL="800100" lvl="2" indent="0">
              <a:buNone/>
            </a:pPr>
            <a:r>
              <a:rPr lang="en-US" dirty="0">
                <a:latin typeface="Consolas" panose="020B0609020204030204" pitchFamily="49" charset="0"/>
              </a:rPr>
              <a:t>&gt;&gt; (-b + sqrt( b^2 - 4*a*c ))/(2*a)</a:t>
            </a:r>
          </a:p>
          <a:p>
            <a:pPr marL="800100" lvl="2" indent="0">
              <a:buNone/>
            </a:pPr>
            <a:r>
              <a:rPr lang="en-US" dirty="0">
                <a:latin typeface="Consolas" panose="020B0609020204030204" pitchFamily="49" charset="0"/>
              </a:rPr>
              <a:t>    </a:t>
            </a:r>
            <a:r>
              <a:rPr lang="en-US" dirty="0" err="1">
                <a:latin typeface="Consolas" panose="020B0609020204030204" pitchFamily="49" charset="0"/>
              </a:rPr>
              <a:t>ans</a:t>
            </a:r>
            <a:r>
              <a:rPr lang="en-US" dirty="0">
                <a:latin typeface="Consolas" panose="020B0609020204030204" pitchFamily="49" charset="0"/>
              </a:rPr>
              <a:t> =</a:t>
            </a:r>
          </a:p>
          <a:p>
            <a:pPr marL="800100" lvl="2" indent="0">
              <a:buNone/>
            </a:pPr>
            <a:r>
              <a:rPr lang="en-US" dirty="0">
                <a:latin typeface="Consolas" panose="020B0609020204030204" pitchFamily="49" charset="0"/>
              </a:rPr>
              <a:t>         0</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the solution to a quadratic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4</a:t>
            </a:fld>
            <a:endParaRPr lang="en-CA"/>
          </a:p>
        </p:txBody>
      </p:sp>
      <p:pic>
        <p:nvPicPr>
          <p:cNvPr id="7" name="Audio 6">
            <a:hlinkClick r:id="" action="ppaction://media"/>
            <a:extLst>
              <a:ext uri="{FF2B5EF4-FFF2-40B4-BE49-F238E27FC236}">
                <a16:creationId xmlns:a16="http://schemas.microsoft.com/office/drawing/2014/main" id="{0D940AD0-5518-4F0B-ADFE-B3CF285C5D9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
        <p:nvSpPr>
          <p:cNvPr id="8" name="Rectangle 7"/>
          <p:cNvSpPr/>
          <p:nvPr/>
        </p:nvSpPr>
        <p:spPr>
          <a:xfrm>
            <a:off x="3737951" y="5840180"/>
            <a:ext cx="2571410" cy="430887"/>
          </a:xfrm>
          <a:prstGeom prst="rect">
            <a:avLst/>
          </a:prstGeom>
        </p:spPr>
        <p:txBody>
          <a:bodyPr wrap="none">
            <a:spAutoFit/>
          </a:bodyPr>
          <a:lstStyle/>
          <a:p>
            <a:r>
              <a:rPr lang="en-US" sz="22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100% relative error</a:t>
            </a:r>
            <a:endParaRPr lang="en-CA" dirty="0"/>
          </a:p>
        </p:txBody>
      </p:sp>
      <p:cxnSp>
        <p:nvCxnSpPr>
          <p:cNvPr id="10" name="Straight Arrow Connector 9"/>
          <p:cNvCxnSpPr/>
          <p:nvPr/>
        </p:nvCxnSpPr>
        <p:spPr>
          <a:xfrm flipH="1" flipV="1">
            <a:off x="2951019" y="5727471"/>
            <a:ext cx="864523" cy="30706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174074506"/>
      </p:ext>
    </p:extLst>
  </p:cSld>
  <p:clrMapOvr>
    <a:masterClrMapping/>
  </p:clrMapOvr>
  <mc:AlternateContent xmlns:mc="http://schemas.openxmlformats.org/markup-compatibility/2006" xmlns:p14="http://schemas.microsoft.com/office/powerpoint/2010/main">
    <mc:Choice Requires="p14">
      <p:transition spd="slow" p14:dur="2000" advTm="103865"/>
    </mc:Choice>
    <mc:Fallback xmlns="">
      <p:transition spd="slow" advTm="103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7"/>
                </p:tgtEl>
              </p:cMediaNode>
            </p:audio>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Quadratic </a:t>
            </a:r>
            <a:r>
              <a:rPr lang="en-US" dirty="0" smtClean="0"/>
              <a:t>formula</a:t>
            </a:r>
            <a:endParaRPr lang="en-US" dirty="0"/>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What happened</a:t>
            </a:r>
            <a:r>
              <a:rPr lang="en-US" dirty="0" smtClean="0"/>
              <a:t>?</a:t>
            </a:r>
          </a:p>
          <a:p>
            <a:endParaRPr lang="en-US" dirty="0"/>
          </a:p>
          <a:p>
            <a:endParaRPr lang="en-US" dirty="0" smtClean="0"/>
          </a:p>
          <a:p>
            <a:endParaRPr lang="en-US" dirty="0"/>
          </a:p>
          <a:p>
            <a:endParaRPr lang="en-US" dirty="0" smtClean="0"/>
          </a:p>
          <a:p>
            <a:endParaRPr lang="en-US" dirty="0"/>
          </a:p>
          <a:p>
            <a:pPr lvl="1"/>
            <a:r>
              <a:rPr lang="en-US" dirty="0" smtClean="0"/>
              <a:t>Subtractive cancellation as the formula relies on taking the difference of two near-identical values</a:t>
            </a:r>
            <a:endParaRPr lang="en-US" dirty="0"/>
          </a:p>
          <a:p>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the solution to a quadratic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7" name="Object 6">
            <a:extLst>
              <a:ext uri="{FF2B5EF4-FFF2-40B4-BE49-F238E27FC236}">
                <a16:creationId xmlns:a16="http://schemas.microsoft.com/office/drawing/2014/main" id="{C3AF187C-15A2-40B6-ABB5-5083E987575E}"/>
              </a:ext>
            </a:extLst>
          </p:cNvPr>
          <p:cNvGraphicFramePr>
            <a:graphicFrameLocks noChangeAspect="1"/>
          </p:cNvGraphicFramePr>
          <p:nvPr>
            <p:extLst>
              <p:ext uri="{D42A27DB-BD31-4B8C-83A1-F6EECF244321}">
                <p14:modId xmlns:p14="http://schemas.microsoft.com/office/powerpoint/2010/main" val="2846931807"/>
              </p:ext>
            </p:extLst>
          </p:nvPr>
        </p:nvGraphicFramePr>
        <p:xfrm>
          <a:off x="2512095" y="2089721"/>
          <a:ext cx="1905651" cy="866205"/>
        </p:xfrm>
        <a:graphic>
          <a:graphicData uri="http://schemas.openxmlformats.org/presentationml/2006/ole">
            <mc:AlternateContent xmlns:mc="http://schemas.openxmlformats.org/markup-compatibility/2006">
              <mc:Choice xmlns:v="urn:schemas-microsoft-com:vml" Requires="v">
                <p:oleObj spid="_x0000_s2056" name="Equation" r:id="rId6" imgW="977760" imgH="444240" progId="Equation.DSMT4">
                  <p:embed/>
                </p:oleObj>
              </mc:Choice>
              <mc:Fallback>
                <p:oleObj name="Equation" r:id="rId6" imgW="977760" imgH="444240" progId="Equation.DSMT4">
                  <p:embed/>
                  <p:pic>
                    <p:nvPicPr>
                      <p:cNvPr id="6" name="Object 5">
                        <a:extLst>
                          <a:ext uri="{FF2B5EF4-FFF2-40B4-BE49-F238E27FC236}">
                            <a16:creationId xmlns:a16="http://schemas.microsoft.com/office/drawing/2014/main" id="{E96F280D-4E4B-4C32-938A-597A513F6D23}"/>
                          </a:ext>
                        </a:extLst>
                      </p:cNvPr>
                      <p:cNvPicPr/>
                      <p:nvPr/>
                    </p:nvPicPr>
                    <p:blipFill>
                      <a:blip r:embed="rId7"/>
                      <a:stretch>
                        <a:fillRect/>
                      </a:stretch>
                    </p:blipFill>
                    <p:spPr>
                      <a:xfrm>
                        <a:off x="2512095" y="2089721"/>
                        <a:ext cx="1905651" cy="866205"/>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E230F44C-EBEB-428F-BC41-C006AC21E8BE}"/>
              </a:ext>
            </a:extLst>
          </p:cNvPr>
          <p:cNvGraphicFramePr>
            <a:graphicFrameLocks noChangeAspect="1"/>
          </p:cNvGraphicFramePr>
          <p:nvPr>
            <p:extLst>
              <p:ext uri="{D42A27DB-BD31-4B8C-83A1-F6EECF244321}">
                <p14:modId xmlns:p14="http://schemas.microsoft.com/office/powerpoint/2010/main" val="806132329"/>
              </p:ext>
            </p:extLst>
          </p:nvPr>
        </p:nvGraphicFramePr>
        <p:xfrm>
          <a:off x="4572000" y="2089721"/>
          <a:ext cx="1436688" cy="866775"/>
        </p:xfrm>
        <a:graphic>
          <a:graphicData uri="http://schemas.openxmlformats.org/presentationml/2006/ole">
            <mc:AlternateContent xmlns:mc="http://schemas.openxmlformats.org/markup-compatibility/2006">
              <mc:Choice xmlns:v="urn:schemas-microsoft-com:vml" Requires="v">
                <p:oleObj spid="_x0000_s2057" name="Equation" r:id="rId8" imgW="736560" imgH="444240" progId="Equation.DSMT4">
                  <p:embed/>
                </p:oleObj>
              </mc:Choice>
              <mc:Fallback>
                <p:oleObj name="Equation" r:id="rId8" imgW="736560" imgH="444240" progId="Equation.DSMT4">
                  <p:embed/>
                  <p:pic>
                    <p:nvPicPr>
                      <p:cNvPr id="7" name="Object 6">
                        <a:extLst>
                          <a:ext uri="{FF2B5EF4-FFF2-40B4-BE49-F238E27FC236}">
                            <a16:creationId xmlns:a16="http://schemas.microsoft.com/office/drawing/2014/main" id="{C3AF187C-15A2-40B6-ABB5-5083E987575E}"/>
                          </a:ext>
                        </a:extLst>
                      </p:cNvPr>
                      <p:cNvPicPr/>
                      <p:nvPr/>
                    </p:nvPicPr>
                    <p:blipFill>
                      <a:blip r:embed="rId9"/>
                      <a:stretch>
                        <a:fillRect/>
                      </a:stretch>
                    </p:blipFill>
                    <p:spPr>
                      <a:xfrm>
                        <a:off x="4572000" y="2089721"/>
                        <a:ext cx="1436688" cy="86677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22C07AE6-FA61-4B7B-B628-A9282477821D}"/>
              </a:ext>
            </a:extLst>
          </p:cNvPr>
          <p:cNvGraphicFramePr>
            <a:graphicFrameLocks noChangeAspect="1"/>
          </p:cNvGraphicFramePr>
          <p:nvPr>
            <p:extLst>
              <p:ext uri="{D42A27DB-BD31-4B8C-83A1-F6EECF244321}">
                <p14:modId xmlns:p14="http://schemas.microsoft.com/office/powerpoint/2010/main" val="2811092539"/>
              </p:ext>
            </p:extLst>
          </p:nvPr>
        </p:nvGraphicFramePr>
        <p:xfrm>
          <a:off x="4572000" y="3139058"/>
          <a:ext cx="1635125" cy="817563"/>
        </p:xfrm>
        <a:graphic>
          <a:graphicData uri="http://schemas.openxmlformats.org/presentationml/2006/ole">
            <mc:AlternateContent xmlns:mc="http://schemas.openxmlformats.org/markup-compatibility/2006">
              <mc:Choice xmlns:v="urn:schemas-microsoft-com:vml" Requires="v">
                <p:oleObj spid="_x0000_s2058" name="Equation" r:id="rId10" imgW="838080" imgH="419040" progId="Equation.DSMT4">
                  <p:embed/>
                </p:oleObj>
              </mc:Choice>
              <mc:Fallback>
                <p:oleObj name="Equation" r:id="rId10" imgW="838080" imgH="419040" progId="Equation.DSMT4">
                  <p:embed/>
                  <p:pic>
                    <p:nvPicPr>
                      <p:cNvPr id="8" name="Object 7">
                        <a:extLst>
                          <a:ext uri="{FF2B5EF4-FFF2-40B4-BE49-F238E27FC236}">
                            <a16:creationId xmlns:a16="http://schemas.microsoft.com/office/drawing/2014/main" id="{E230F44C-EBEB-428F-BC41-C006AC21E8BE}"/>
                          </a:ext>
                        </a:extLst>
                      </p:cNvPr>
                      <p:cNvPicPr/>
                      <p:nvPr/>
                    </p:nvPicPr>
                    <p:blipFill>
                      <a:blip r:embed="rId11"/>
                      <a:stretch>
                        <a:fillRect/>
                      </a:stretch>
                    </p:blipFill>
                    <p:spPr>
                      <a:xfrm>
                        <a:off x="4572000" y="3139058"/>
                        <a:ext cx="1635125" cy="817563"/>
                      </a:xfrm>
                      <a:prstGeom prst="rect">
                        <a:avLst/>
                      </a:prstGeom>
                    </p:spPr>
                  </p:pic>
                </p:oleObj>
              </mc:Fallback>
            </mc:AlternateContent>
          </a:graphicData>
        </a:graphic>
      </p:graphicFrame>
      <p:pic>
        <p:nvPicPr>
          <p:cNvPr id="11" name="Audio 10">
            <a:hlinkClick r:id="" action="ppaction://media"/>
            <a:extLst>
              <a:ext uri="{FF2B5EF4-FFF2-40B4-BE49-F238E27FC236}">
                <a16:creationId xmlns:a16="http://schemas.microsoft.com/office/drawing/2014/main" id="{49991684-1AB2-4A5D-9A25-CE6FB6D408D6}"/>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896324818"/>
      </p:ext>
    </p:extLst>
  </p:cSld>
  <p:clrMapOvr>
    <a:masterClrMapping/>
  </p:clrMapOvr>
  <mc:AlternateContent xmlns:mc="http://schemas.openxmlformats.org/markup-compatibility/2006" xmlns:p14="http://schemas.microsoft.com/office/powerpoint/2010/main">
    <mc:Choice Requires="p14">
      <p:transition spd="slow" p14:dur="2000" advTm="51438"/>
    </mc:Choice>
    <mc:Fallback xmlns="">
      <p:transition spd="slow" advTm="51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smtClean="0"/>
              <a:t>Alternative formula</a:t>
            </a:r>
            <a:endParaRPr lang="en-US" dirty="0"/>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Let’s rationalize the numerator:</a:t>
            </a:r>
          </a:p>
          <a:p>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the solution to a quadratic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7" name="Object 6">
            <a:extLst>
              <a:ext uri="{FF2B5EF4-FFF2-40B4-BE49-F238E27FC236}">
                <a16:creationId xmlns:a16="http://schemas.microsoft.com/office/drawing/2014/main" id="{C3AF187C-15A2-40B6-ABB5-5083E987575E}"/>
              </a:ext>
            </a:extLst>
          </p:cNvPr>
          <p:cNvGraphicFramePr>
            <a:graphicFrameLocks noChangeAspect="1"/>
          </p:cNvGraphicFramePr>
          <p:nvPr>
            <p:extLst>
              <p:ext uri="{D42A27DB-BD31-4B8C-83A1-F6EECF244321}">
                <p14:modId xmlns:p14="http://schemas.microsoft.com/office/powerpoint/2010/main" val="3945973338"/>
              </p:ext>
            </p:extLst>
          </p:nvPr>
        </p:nvGraphicFramePr>
        <p:xfrm>
          <a:off x="1177925" y="2246313"/>
          <a:ext cx="3787775" cy="966787"/>
        </p:xfrm>
        <a:graphic>
          <a:graphicData uri="http://schemas.openxmlformats.org/presentationml/2006/ole">
            <mc:AlternateContent xmlns:mc="http://schemas.openxmlformats.org/markup-compatibility/2006">
              <mc:Choice xmlns:v="urn:schemas-microsoft-com:vml" Requires="v">
                <p:oleObj spid="_x0000_s3084" name="Equation" r:id="rId6" imgW="1942920" imgH="495000" progId="Equation.DSMT4">
                  <p:embed/>
                </p:oleObj>
              </mc:Choice>
              <mc:Fallback>
                <p:oleObj name="Equation" r:id="rId6" imgW="1942920" imgH="495000" progId="Equation.DSMT4">
                  <p:embed/>
                  <p:pic>
                    <p:nvPicPr>
                      <p:cNvPr id="7" name="Object 6">
                        <a:extLst>
                          <a:ext uri="{FF2B5EF4-FFF2-40B4-BE49-F238E27FC236}">
                            <a16:creationId xmlns:a16="http://schemas.microsoft.com/office/drawing/2014/main" id="{C3AF187C-15A2-40B6-ABB5-5083E987575E}"/>
                          </a:ext>
                        </a:extLst>
                      </p:cNvPr>
                      <p:cNvPicPr/>
                      <p:nvPr/>
                    </p:nvPicPr>
                    <p:blipFill>
                      <a:blip r:embed="rId7"/>
                      <a:stretch>
                        <a:fillRect/>
                      </a:stretch>
                    </p:blipFill>
                    <p:spPr>
                      <a:xfrm>
                        <a:off x="1177925" y="2246313"/>
                        <a:ext cx="3787775" cy="966787"/>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34202FF0-841F-4116-991C-E37E3A934B4F}"/>
              </a:ext>
            </a:extLst>
          </p:cNvPr>
          <p:cNvGraphicFramePr>
            <a:graphicFrameLocks noChangeAspect="1"/>
          </p:cNvGraphicFramePr>
          <p:nvPr>
            <p:extLst>
              <p:ext uri="{D42A27DB-BD31-4B8C-83A1-F6EECF244321}">
                <p14:modId xmlns:p14="http://schemas.microsoft.com/office/powerpoint/2010/main" val="1996933410"/>
              </p:ext>
            </p:extLst>
          </p:nvPr>
        </p:nvGraphicFramePr>
        <p:xfrm>
          <a:off x="5243513" y="2210593"/>
          <a:ext cx="2722562" cy="1165225"/>
        </p:xfrm>
        <a:graphic>
          <a:graphicData uri="http://schemas.openxmlformats.org/presentationml/2006/ole">
            <mc:AlternateContent xmlns:mc="http://schemas.openxmlformats.org/markup-compatibility/2006">
              <mc:Choice xmlns:v="urn:schemas-microsoft-com:vml" Requires="v">
                <p:oleObj spid="_x0000_s3085" name="Equation" r:id="rId8" imgW="1396800" imgH="596880" progId="Equation.DSMT4">
                  <p:embed/>
                </p:oleObj>
              </mc:Choice>
              <mc:Fallback>
                <p:oleObj name="Equation" r:id="rId8" imgW="1396800" imgH="596880" progId="Equation.DSMT4">
                  <p:embed/>
                  <p:pic>
                    <p:nvPicPr>
                      <p:cNvPr id="7" name="Object 6">
                        <a:extLst>
                          <a:ext uri="{FF2B5EF4-FFF2-40B4-BE49-F238E27FC236}">
                            <a16:creationId xmlns:a16="http://schemas.microsoft.com/office/drawing/2014/main" id="{C3AF187C-15A2-40B6-ABB5-5083E987575E}"/>
                          </a:ext>
                        </a:extLst>
                      </p:cNvPr>
                      <p:cNvPicPr/>
                      <p:nvPr/>
                    </p:nvPicPr>
                    <p:blipFill>
                      <a:blip r:embed="rId9"/>
                      <a:stretch>
                        <a:fillRect/>
                      </a:stretch>
                    </p:blipFill>
                    <p:spPr>
                      <a:xfrm>
                        <a:off x="5243513" y="2210593"/>
                        <a:ext cx="2722562" cy="116522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E1BB04CB-8E37-4FED-AACA-C55BB83F19A3}"/>
              </a:ext>
            </a:extLst>
          </p:cNvPr>
          <p:cNvGraphicFramePr>
            <a:graphicFrameLocks noChangeAspect="1"/>
          </p:cNvGraphicFramePr>
          <p:nvPr>
            <p:extLst>
              <p:ext uri="{D42A27DB-BD31-4B8C-83A1-F6EECF244321}">
                <p14:modId xmlns:p14="http://schemas.microsoft.com/office/powerpoint/2010/main" val="7520087"/>
              </p:ext>
            </p:extLst>
          </p:nvPr>
        </p:nvGraphicFramePr>
        <p:xfrm>
          <a:off x="5243513" y="3493291"/>
          <a:ext cx="2722563" cy="1041400"/>
        </p:xfrm>
        <a:graphic>
          <a:graphicData uri="http://schemas.openxmlformats.org/presentationml/2006/ole">
            <mc:AlternateContent xmlns:mc="http://schemas.openxmlformats.org/markup-compatibility/2006">
              <mc:Choice xmlns:v="urn:schemas-microsoft-com:vml" Requires="v">
                <p:oleObj spid="_x0000_s3086" name="Equation" r:id="rId10" imgW="1396800" imgH="533160" progId="Equation.DSMT4">
                  <p:embed/>
                </p:oleObj>
              </mc:Choice>
              <mc:Fallback>
                <p:oleObj name="Equation" r:id="rId10" imgW="1396800" imgH="533160" progId="Equation.DSMT4">
                  <p:embed/>
                  <p:pic>
                    <p:nvPicPr>
                      <p:cNvPr id="11" name="Object 10">
                        <a:extLst>
                          <a:ext uri="{FF2B5EF4-FFF2-40B4-BE49-F238E27FC236}">
                            <a16:creationId xmlns:a16="http://schemas.microsoft.com/office/drawing/2014/main" id="{34202FF0-841F-4116-991C-E37E3A934B4F}"/>
                          </a:ext>
                        </a:extLst>
                      </p:cNvPr>
                      <p:cNvPicPr/>
                      <p:nvPr/>
                    </p:nvPicPr>
                    <p:blipFill>
                      <a:blip r:embed="rId11"/>
                      <a:stretch>
                        <a:fillRect/>
                      </a:stretch>
                    </p:blipFill>
                    <p:spPr>
                      <a:xfrm>
                        <a:off x="5243513" y="3493291"/>
                        <a:ext cx="2722563" cy="104140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7C4735B2-9F5C-4A7B-AA23-E0F942621B73}"/>
              </a:ext>
            </a:extLst>
          </p:cNvPr>
          <p:cNvGraphicFramePr>
            <a:graphicFrameLocks noChangeAspect="1"/>
          </p:cNvGraphicFramePr>
          <p:nvPr>
            <p:extLst>
              <p:ext uri="{D42A27DB-BD31-4B8C-83A1-F6EECF244321}">
                <p14:modId xmlns:p14="http://schemas.microsoft.com/office/powerpoint/2010/main" val="3656904256"/>
              </p:ext>
            </p:extLst>
          </p:nvPr>
        </p:nvGraphicFramePr>
        <p:xfrm>
          <a:off x="5243513" y="4764878"/>
          <a:ext cx="2154238" cy="866775"/>
        </p:xfrm>
        <a:graphic>
          <a:graphicData uri="http://schemas.openxmlformats.org/presentationml/2006/ole">
            <mc:AlternateContent xmlns:mc="http://schemas.openxmlformats.org/markup-compatibility/2006">
              <mc:Choice xmlns:v="urn:schemas-microsoft-com:vml" Requires="v">
                <p:oleObj spid="_x0000_s3087" name="Equation" r:id="rId12" imgW="1104840" imgH="444240" progId="Equation.DSMT4">
                  <p:embed/>
                </p:oleObj>
              </mc:Choice>
              <mc:Fallback>
                <p:oleObj name="Equation" r:id="rId12" imgW="1104840" imgH="444240" progId="Equation.DSMT4">
                  <p:embed/>
                  <p:pic>
                    <p:nvPicPr>
                      <p:cNvPr id="12" name="Object 11">
                        <a:extLst>
                          <a:ext uri="{FF2B5EF4-FFF2-40B4-BE49-F238E27FC236}">
                            <a16:creationId xmlns:a16="http://schemas.microsoft.com/office/drawing/2014/main" id="{E1BB04CB-8E37-4FED-AACA-C55BB83F19A3}"/>
                          </a:ext>
                        </a:extLst>
                      </p:cNvPr>
                      <p:cNvPicPr/>
                      <p:nvPr/>
                    </p:nvPicPr>
                    <p:blipFill>
                      <a:blip r:embed="rId13"/>
                      <a:stretch>
                        <a:fillRect/>
                      </a:stretch>
                    </p:blipFill>
                    <p:spPr>
                      <a:xfrm>
                        <a:off x="5243513" y="4764878"/>
                        <a:ext cx="2154238" cy="866775"/>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E16874F1-99F9-4401-9F3D-9A7C32E8B858}"/>
              </a:ext>
            </a:extLst>
          </p:cNvPr>
          <p:cNvGraphicFramePr>
            <a:graphicFrameLocks noChangeAspect="1"/>
          </p:cNvGraphicFramePr>
          <p:nvPr>
            <p:extLst>
              <p:ext uri="{D42A27DB-BD31-4B8C-83A1-F6EECF244321}">
                <p14:modId xmlns:p14="http://schemas.microsoft.com/office/powerpoint/2010/main" val="170522112"/>
              </p:ext>
            </p:extLst>
          </p:nvPr>
        </p:nvGraphicFramePr>
        <p:xfrm>
          <a:off x="5311775" y="5740400"/>
          <a:ext cx="1981200" cy="841375"/>
        </p:xfrm>
        <a:graphic>
          <a:graphicData uri="http://schemas.openxmlformats.org/presentationml/2006/ole">
            <mc:AlternateContent xmlns:mc="http://schemas.openxmlformats.org/markup-compatibility/2006">
              <mc:Choice xmlns:v="urn:schemas-microsoft-com:vml" Requires="v">
                <p:oleObj spid="_x0000_s3088" name="Equation" r:id="rId14" imgW="1015920" imgH="431640" progId="Equation.DSMT4">
                  <p:embed/>
                </p:oleObj>
              </mc:Choice>
              <mc:Fallback>
                <p:oleObj name="Equation" r:id="rId14" imgW="1015920" imgH="431640" progId="Equation.DSMT4">
                  <p:embed/>
                  <p:pic>
                    <p:nvPicPr>
                      <p:cNvPr id="13" name="Object 12">
                        <a:extLst>
                          <a:ext uri="{FF2B5EF4-FFF2-40B4-BE49-F238E27FC236}">
                            <a16:creationId xmlns:a16="http://schemas.microsoft.com/office/drawing/2014/main" id="{7C4735B2-9F5C-4A7B-AA23-E0F942621B73}"/>
                          </a:ext>
                        </a:extLst>
                      </p:cNvPr>
                      <p:cNvPicPr/>
                      <p:nvPr/>
                    </p:nvPicPr>
                    <p:blipFill>
                      <a:blip r:embed="rId15"/>
                      <a:stretch>
                        <a:fillRect/>
                      </a:stretch>
                    </p:blipFill>
                    <p:spPr>
                      <a:xfrm>
                        <a:off x="5311775" y="5740400"/>
                        <a:ext cx="1981200" cy="841375"/>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D073B9FF-C62F-47C6-9894-9EACDFB0CBF5}"/>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141366787"/>
      </p:ext>
    </p:extLst>
  </p:cSld>
  <p:clrMapOvr>
    <a:masterClrMapping/>
  </p:clrMapOvr>
  <mc:AlternateContent xmlns:mc="http://schemas.openxmlformats.org/markup-compatibility/2006" xmlns:p14="http://schemas.microsoft.com/office/powerpoint/2010/main">
    <mc:Choice Requires="p14">
      <p:transition spd="slow" p14:dur="2000" advTm="62861"/>
    </mc:Choice>
    <mc:Fallback xmlns="">
      <p:transition spd="slow" advTm="62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Alternative </a:t>
            </a:r>
            <a:r>
              <a:rPr lang="en-US" dirty="0" smtClean="0"/>
              <a:t>formula</a:t>
            </a:r>
            <a:endParaRPr lang="en-US" dirty="0"/>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Let’s try this in </a:t>
            </a:r>
            <a:r>
              <a:rPr lang="en-US" dirty="0" err="1"/>
              <a:t>M</a:t>
            </a:r>
            <a:r>
              <a:rPr lang="en-US" cap="small" dirty="0" err="1"/>
              <a:t>atlab</a:t>
            </a:r>
            <a:r>
              <a:rPr lang="en-US" dirty="0"/>
              <a:t>:</a:t>
            </a:r>
          </a:p>
          <a:p>
            <a:pPr marL="800100" lvl="2" indent="0">
              <a:buNone/>
            </a:pPr>
            <a:r>
              <a:rPr lang="en-US" dirty="0">
                <a:latin typeface="Consolas" panose="020B0609020204030204" pitchFamily="49" charset="0"/>
              </a:rPr>
              <a:t>&gt;&gt; a = 0.0002; b = 57023.0; c = 0.000001;</a:t>
            </a:r>
          </a:p>
          <a:p>
            <a:r>
              <a:rPr lang="en-US" dirty="0"/>
              <a:t>The actual solutions are:</a:t>
            </a:r>
          </a:p>
          <a:p>
            <a:pPr marL="0" indent="0">
              <a:buNone/>
            </a:pPr>
            <a:r>
              <a:rPr lang="en-US" dirty="0">
                <a:latin typeface="Times New Roman" panose="02020603050405020304" pitchFamily="18" charset="0"/>
              </a:rPr>
              <a:t>	                –0.000000000017536783403188187</a:t>
            </a:r>
          </a:p>
          <a:p>
            <a:pPr marL="0" indent="0">
              <a:buNone/>
            </a:pPr>
            <a:r>
              <a:rPr lang="en-US" dirty="0">
                <a:latin typeface="Times New Roman" panose="02020603050405020304" pitchFamily="18" charset="0"/>
              </a:rPr>
              <a:t>	–285114999.999999999982</a:t>
            </a:r>
            <a:endParaRPr lang="en-US" dirty="0">
              <a:latin typeface="Consolas" panose="020B0609020204030204" pitchFamily="49" charset="0"/>
            </a:endParaRPr>
          </a:p>
          <a:p>
            <a:pPr marL="800100" lvl="2" indent="0">
              <a:buNone/>
            </a:pPr>
            <a:r>
              <a:rPr lang="en-US" dirty="0">
                <a:latin typeface="Consolas" panose="020B0609020204030204" pitchFamily="49" charset="0"/>
              </a:rPr>
              <a:t>&gt;&gt; -2*c/(b + sqrt( b^2 - 4*a*c ))</a:t>
            </a:r>
          </a:p>
          <a:p>
            <a:pPr marL="800100" lvl="2" indent="0">
              <a:buNone/>
            </a:pPr>
            <a:r>
              <a:rPr lang="en-US" dirty="0">
                <a:latin typeface="Consolas" panose="020B0609020204030204" pitchFamily="49" charset="0"/>
              </a:rPr>
              <a:t>    </a:t>
            </a:r>
            <a:r>
              <a:rPr lang="en-US" dirty="0" err="1">
                <a:latin typeface="Consolas" panose="020B0609020204030204" pitchFamily="49" charset="0"/>
              </a:rPr>
              <a:t>ans</a:t>
            </a:r>
            <a:r>
              <a:rPr lang="en-US" dirty="0">
                <a:latin typeface="Consolas" panose="020B0609020204030204" pitchFamily="49" charset="0"/>
              </a:rPr>
              <a:t> =</a:t>
            </a:r>
          </a:p>
          <a:p>
            <a:pPr marL="800100" lvl="2" indent="0">
              <a:buNone/>
            </a:pPr>
            <a:r>
              <a:rPr lang="en-US" dirty="0">
                <a:latin typeface="Consolas" panose="020B0609020204030204" pitchFamily="49" charset="0"/>
              </a:rPr>
              <a:t>       -1.753678340318819e-11</a:t>
            </a:r>
          </a:p>
          <a:p>
            <a:pPr marL="800100" lvl="2" indent="0">
              <a:buNone/>
            </a:pPr>
            <a:r>
              <a:rPr lang="en-US" dirty="0">
                <a:latin typeface="Consolas" panose="020B0609020204030204" pitchFamily="49" charset="0"/>
              </a:rPr>
              <a:t>&gt;&gt; -2*c/(b - sqrt( b^2 - 4*a*c ))</a:t>
            </a:r>
          </a:p>
          <a:p>
            <a:pPr marL="800100" lvl="2" indent="0">
              <a:buNone/>
            </a:pPr>
            <a:r>
              <a:rPr lang="en-US" dirty="0">
                <a:latin typeface="Consolas" panose="020B0609020204030204" pitchFamily="49" charset="0"/>
              </a:rPr>
              <a:t>    </a:t>
            </a:r>
            <a:r>
              <a:rPr lang="en-US" dirty="0" err="1">
                <a:latin typeface="Consolas" panose="020B0609020204030204" pitchFamily="49" charset="0"/>
              </a:rPr>
              <a:t>ans</a:t>
            </a:r>
            <a:r>
              <a:rPr lang="en-US" dirty="0">
                <a:latin typeface="Consolas" panose="020B0609020204030204" pitchFamily="49" charset="0"/>
              </a:rPr>
              <a:t> =</a:t>
            </a:r>
          </a:p>
          <a:p>
            <a:pPr marL="800100" lvl="2" indent="0">
              <a:buNone/>
            </a:pPr>
            <a:r>
              <a:rPr lang="en-US" dirty="0">
                <a:latin typeface="Consolas" panose="020B0609020204030204" pitchFamily="49" charset="0"/>
              </a:rPr>
              <a:t>       -Inf</a:t>
            </a:r>
          </a:p>
          <a:p>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the solution to a quadratic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7</a:t>
            </a:fld>
            <a:endParaRPr lang="en-CA"/>
          </a:p>
        </p:txBody>
      </p:sp>
      <p:pic>
        <p:nvPicPr>
          <p:cNvPr id="7" name="Audio 6">
            <a:hlinkClick r:id="" action="ppaction://media"/>
            <a:extLst>
              <a:ext uri="{FF2B5EF4-FFF2-40B4-BE49-F238E27FC236}">
                <a16:creationId xmlns:a16="http://schemas.microsoft.com/office/drawing/2014/main" id="{F601F9C9-59D5-4548-A9C3-9E707060E19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
        <p:nvSpPr>
          <p:cNvPr id="8" name="Rectangle 7"/>
          <p:cNvSpPr/>
          <p:nvPr/>
        </p:nvSpPr>
        <p:spPr>
          <a:xfrm>
            <a:off x="3737951" y="5840180"/>
            <a:ext cx="2093715" cy="430887"/>
          </a:xfrm>
          <a:prstGeom prst="rect">
            <a:avLst/>
          </a:prstGeom>
        </p:spPr>
        <p:txBody>
          <a:bodyPr wrap="none">
            <a:spAutoFit/>
          </a:bodyPr>
          <a:lstStyle/>
          <a:p>
            <a:r>
              <a:rPr lang="en-US" sz="22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 relative error</a:t>
            </a:r>
            <a:endParaRPr lang="en-CA" dirty="0"/>
          </a:p>
        </p:txBody>
      </p:sp>
      <p:cxnSp>
        <p:nvCxnSpPr>
          <p:cNvPr id="9" name="Straight Arrow Connector 8"/>
          <p:cNvCxnSpPr/>
          <p:nvPr/>
        </p:nvCxnSpPr>
        <p:spPr>
          <a:xfrm flipH="1" flipV="1">
            <a:off x="2951019" y="5727471"/>
            <a:ext cx="864523" cy="30706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161253542"/>
      </p:ext>
    </p:extLst>
  </p:cSld>
  <p:clrMapOvr>
    <a:masterClrMapping/>
  </p:clrMapOvr>
  <mc:AlternateContent xmlns:mc="http://schemas.openxmlformats.org/markup-compatibility/2006" xmlns:p14="http://schemas.microsoft.com/office/powerpoint/2010/main">
    <mc:Choice Requires="p14">
      <p:transition spd="slow" p14:dur="2000" advTm="79370"/>
    </mc:Choice>
    <mc:Fallback xmlns="">
      <p:transition spd="slow" advTm="79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7"/>
                </p:tgtEl>
              </p:cMediaNode>
            </p:audio>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smtClean="0"/>
              <a:t>Choosing the appropriate formula</a:t>
            </a:r>
            <a:endParaRPr lang="en-US" dirty="0"/>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The formula you learned in secondary school is best for finding the larger root in absolute value</a:t>
            </a:r>
          </a:p>
          <a:p>
            <a:r>
              <a:rPr lang="en-US" dirty="0"/>
              <a:t>Our alternative formula is best for finding the smaller root in absolute value</a:t>
            </a:r>
          </a:p>
          <a:p>
            <a:pPr lvl="1"/>
            <a:endParaRPr lang="en-US" dirty="0"/>
          </a:p>
          <a:p>
            <a:pPr lvl="1"/>
            <a:r>
              <a:rPr lang="en-US" dirty="0"/>
              <a:t>If </a:t>
            </a:r>
            <a:r>
              <a:rPr lang="en-US" i="1" dirty="0">
                <a:latin typeface="Times New Roman" panose="02020603050405020304" pitchFamily="18" charset="0"/>
              </a:rPr>
              <a:t>b</a:t>
            </a:r>
            <a:r>
              <a:rPr lang="en-US" dirty="0">
                <a:latin typeface="Times New Roman" panose="02020603050405020304" pitchFamily="18" charset="0"/>
              </a:rPr>
              <a:t> &gt; 0</a:t>
            </a:r>
            <a:r>
              <a:rPr lang="en-US" dirty="0"/>
              <a:t>, </a:t>
            </a:r>
            <a:r>
              <a:rPr lang="en-US" i="1" dirty="0">
                <a:latin typeface="Times New Roman" panose="02020603050405020304" pitchFamily="18" charset="0"/>
              </a:rPr>
              <a:t>b</a:t>
            </a:r>
            <a:r>
              <a:rPr lang="en-US" dirty="0">
                <a:latin typeface="Times New Roman" panose="02020603050405020304" pitchFamily="18" charset="0"/>
              </a:rPr>
              <a:t> + |</a:t>
            </a:r>
            <a:r>
              <a:rPr lang="en-US" i="1" dirty="0">
                <a:latin typeface="Times New Roman" panose="02020603050405020304" pitchFamily="18" charset="0"/>
              </a:rPr>
              <a:t>b</a:t>
            </a:r>
            <a:r>
              <a:rPr lang="en-US" dirty="0">
                <a:latin typeface="Times New Roman" panose="02020603050405020304" pitchFamily="18" charset="0"/>
              </a:rPr>
              <a:t>| = 2</a:t>
            </a:r>
            <a:r>
              <a:rPr lang="en-US" i="1" dirty="0">
                <a:latin typeface="Times New Roman" panose="02020603050405020304" pitchFamily="18" charset="0"/>
              </a:rPr>
              <a:t>b</a:t>
            </a:r>
          </a:p>
          <a:p>
            <a:pPr lvl="1"/>
            <a:endParaRPr lang="en-US" i="1" dirty="0"/>
          </a:p>
          <a:p>
            <a:pPr lvl="1"/>
            <a:endParaRPr lang="en-US" dirty="0"/>
          </a:p>
          <a:p>
            <a:pPr lvl="1"/>
            <a:r>
              <a:rPr lang="en-US" dirty="0"/>
              <a:t>If </a:t>
            </a:r>
            <a:r>
              <a:rPr lang="en-US" i="1" dirty="0">
                <a:latin typeface="Times New Roman" panose="02020603050405020304" pitchFamily="18" charset="0"/>
              </a:rPr>
              <a:t>b</a:t>
            </a:r>
            <a:r>
              <a:rPr lang="en-US" dirty="0">
                <a:latin typeface="Times New Roman" panose="02020603050405020304" pitchFamily="18" charset="0"/>
              </a:rPr>
              <a:t> &lt; 0</a:t>
            </a:r>
            <a:r>
              <a:rPr lang="en-US" dirty="0"/>
              <a:t>, </a:t>
            </a:r>
            <a:r>
              <a:rPr lang="en-US" i="1" dirty="0">
                <a:latin typeface="Times New Roman" panose="02020603050405020304" pitchFamily="18" charset="0"/>
              </a:rPr>
              <a:t>b</a:t>
            </a:r>
            <a:r>
              <a:rPr lang="en-US" dirty="0">
                <a:latin typeface="Times New Roman" panose="02020603050405020304" pitchFamily="18" charset="0"/>
              </a:rPr>
              <a:t> – |</a:t>
            </a:r>
            <a:r>
              <a:rPr lang="en-US" i="1" dirty="0">
                <a:latin typeface="Times New Roman" panose="02020603050405020304" pitchFamily="18" charset="0"/>
              </a:rPr>
              <a:t>b</a:t>
            </a:r>
            <a:r>
              <a:rPr lang="en-US" dirty="0">
                <a:latin typeface="Times New Roman" panose="02020603050405020304" pitchFamily="18" charset="0"/>
              </a:rPr>
              <a:t>| = </a:t>
            </a:r>
            <a:r>
              <a:rPr lang="en-US" dirty="0" smtClean="0">
                <a:latin typeface="Times New Roman" panose="02020603050405020304" pitchFamily="18" charset="0"/>
              </a:rPr>
              <a:t>2</a:t>
            </a:r>
            <a:r>
              <a:rPr lang="en-US" i="1" dirty="0" smtClean="0">
                <a:latin typeface="Times New Roman" panose="02020603050405020304" pitchFamily="18" charset="0"/>
              </a:rPr>
              <a:t>b</a:t>
            </a:r>
          </a:p>
          <a:p>
            <a:pPr lvl="1"/>
            <a:endParaRPr lang="en-US" i="1" dirty="0">
              <a:latin typeface="Times New Roman" panose="02020603050405020304" pitchFamily="18" charset="0"/>
            </a:endParaRPr>
          </a:p>
          <a:p>
            <a:pPr lvl="1"/>
            <a:r>
              <a:rPr lang="en-US" dirty="0" smtClean="0">
                <a:solidFill>
                  <a:prstClr val="white"/>
                </a:solidFill>
              </a:rPr>
              <a:t>In both cases, we avoid subtractive cancelation by choosing the sign of                        to match the sign of </a:t>
            </a:r>
            <a:r>
              <a:rPr lang="en-US" i="1" dirty="0" smtClean="0">
                <a:solidFill>
                  <a:prstClr val="white"/>
                </a:solidFill>
                <a:latin typeface="Times New Roman" panose="02020603050405020304" pitchFamily="18" charset="0"/>
              </a:rPr>
              <a:t>b</a:t>
            </a:r>
            <a:r>
              <a:rPr lang="en-US" dirty="0" smtClean="0">
                <a:solidFill>
                  <a:prstClr val="white"/>
                </a:solidFill>
              </a:rPr>
              <a:t> </a:t>
            </a:r>
          </a:p>
          <a:p>
            <a:endParaRPr lang="en-US" dirty="0">
              <a:latin typeface="Times New Roman" panose="02020603050405020304" pitchFamily="18" charset="0"/>
            </a:endParaRPr>
          </a:p>
          <a:p>
            <a:pPr lvl="1"/>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the solution to a quadratic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7" name="Object 6">
            <a:extLst>
              <a:ext uri="{FF2B5EF4-FFF2-40B4-BE49-F238E27FC236}">
                <a16:creationId xmlns:a16="http://schemas.microsoft.com/office/drawing/2014/main" id="{BB80882D-E0D5-464B-93D9-38F3540197F2}"/>
              </a:ext>
            </a:extLst>
          </p:cNvPr>
          <p:cNvGraphicFramePr>
            <a:graphicFrameLocks noChangeAspect="1"/>
          </p:cNvGraphicFramePr>
          <p:nvPr>
            <p:extLst>
              <p:ext uri="{D42A27DB-BD31-4B8C-83A1-F6EECF244321}">
                <p14:modId xmlns:p14="http://schemas.microsoft.com/office/powerpoint/2010/main" val="3076713482"/>
              </p:ext>
            </p:extLst>
          </p:nvPr>
        </p:nvGraphicFramePr>
        <p:xfrm>
          <a:off x="5824538" y="3249613"/>
          <a:ext cx="1733550" cy="841375"/>
        </p:xfrm>
        <a:graphic>
          <a:graphicData uri="http://schemas.openxmlformats.org/presentationml/2006/ole">
            <mc:AlternateContent xmlns:mc="http://schemas.openxmlformats.org/markup-compatibility/2006">
              <mc:Choice xmlns:v="urn:schemas-microsoft-com:vml" Requires="v">
                <p:oleObj spid="_x0000_s4111" name="Equation" r:id="rId6" imgW="888840" imgH="431640" progId="Equation.DSMT4">
                  <p:embed/>
                </p:oleObj>
              </mc:Choice>
              <mc:Fallback>
                <p:oleObj name="Equation" r:id="rId6" imgW="888840" imgH="431640" progId="Equation.DSMT4">
                  <p:embed/>
                  <p:pic>
                    <p:nvPicPr>
                      <p:cNvPr id="14" name="Object 13">
                        <a:extLst>
                          <a:ext uri="{FF2B5EF4-FFF2-40B4-BE49-F238E27FC236}">
                            <a16:creationId xmlns:a16="http://schemas.microsoft.com/office/drawing/2014/main" id="{E16874F1-99F9-4401-9F3D-9A7C32E8B858}"/>
                          </a:ext>
                        </a:extLst>
                      </p:cNvPr>
                      <p:cNvPicPr/>
                      <p:nvPr/>
                    </p:nvPicPr>
                    <p:blipFill>
                      <a:blip r:embed="rId7"/>
                      <a:stretch>
                        <a:fillRect/>
                      </a:stretch>
                    </p:blipFill>
                    <p:spPr>
                      <a:xfrm>
                        <a:off x="5824538" y="3249613"/>
                        <a:ext cx="1733550" cy="841375"/>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48C168E5-BE2D-4F63-8C7E-7EADD7B36B40}"/>
              </a:ext>
            </a:extLst>
          </p:cNvPr>
          <p:cNvGraphicFramePr>
            <a:graphicFrameLocks noChangeAspect="1"/>
          </p:cNvGraphicFramePr>
          <p:nvPr>
            <p:extLst>
              <p:ext uri="{D42A27DB-BD31-4B8C-83A1-F6EECF244321}">
                <p14:modId xmlns:p14="http://schemas.microsoft.com/office/powerpoint/2010/main" val="1918245044"/>
              </p:ext>
            </p:extLst>
          </p:nvPr>
        </p:nvGraphicFramePr>
        <p:xfrm>
          <a:off x="5861051" y="4403725"/>
          <a:ext cx="1733550" cy="841375"/>
        </p:xfrm>
        <a:graphic>
          <a:graphicData uri="http://schemas.openxmlformats.org/presentationml/2006/ole">
            <mc:AlternateContent xmlns:mc="http://schemas.openxmlformats.org/markup-compatibility/2006">
              <mc:Choice xmlns:v="urn:schemas-microsoft-com:vml" Requires="v">
                <p:oleObj spid="_x0000_s4112" name="Equation" r:id="rId8" imgW="888840" imgH="431640" progId="Equation.DSMT4">
                  <p:embed/>
                </p:oleObj>
              </mc:Choice>
              <mc:Fallback>
                <p:oleObj name="Equation" r:id="rId8" imgW="888840" imgH="431640" progId="Equation.DSMT4">
                  <p:embed/>
                  <p:pic>
                    <p:nvPicPr>
                      <p:cNvPr id="7" name="Object 6">
                        <a:extLst>
                          <a:ext uri="{FF2B5EF4-FFF2-40B4-BE49-F238E27FC236}">
                            <a16:creationId xmlns:a16="http://schemas.microsoft.com/office/drawing/2014/main" id="{BB80882D-E0D5-464B-93D9-38F3540197F2}"/>
                          </a:ext>
                        </a:extLst>
                      </p:cNvPr>
                      <p:cNvPicPr/>
                      <p:nvPr/>
                    </p:nvPicPr>
                    <p:blipFill>
                      <a:blip r:embed="rId9"/>
                      <a:stretch>
                        <a:fillRect/>
                      </a:stretch>
                    </p:blipFill>
                    <p:spPr>
                      <a:xfrm>
                        <a:off x="5861051" y="4403725"/>
                        <a:ext cx="1733550" cy="84137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AF8A05C6-1608-4437-A633-1093AEB95206}"/>
              </a:ext>
            </a:extLst>
          </p:cNvPr>
          <p:cNvGraphicFramePr>
            <a:graphicFrameLocks noChangeAspect="1"/>
          </p:cNvGraphicFramePr>
          <p:nvPr>
            <p:extLst>
              <p:ext uri="{D42A27DB-BD31-4B8C-83A1-F6EECF244321}">
                <p14:modId xmlns:p14="http://schemas.microsoft.com/office/powerpoint/2010/main" val="141138930"/>
              </p:ext>
            </p:extLst>
          </p:nvPr>
        </p:nvGraphicFramePr>
        <p:xfrm>
          <a:off x="3639487" y="3186113"/>
          <a:ext cx="1905651" cy="866205"/>
        </p:xfrm>
        <a:graphic>
          <a:graphicData uri="http://schemas.openxmlformats.org/presentationml/2006/ole">
            <mc:AlternateContent xmlns:mc="http://schemas.openxmlformats.org/markup-compatibility/2006">
              <mc:Choice xmlns:v="urn:schemas-microsoft-com:vml" Requires="v">
                <p:oleObj spid="_x0000_s4113" name="Equation" r:id="rId10" imgW="977760" imgH="444240" progId="Equation.DSMT4">
                  <p:embed/>
                </p:oleObj>
              </mc:Choice>
              <mc:Fallback>
                <p:oleObj name="Equation" r:id="rId10" imgW="977760" imgH="444240" progId="Equation.DSMT4">
                  <p:embed/>
                  <p:pic>
                    <p:nvPicPr>
                      <p:cNvPr id="7" name="Object 6">
                        <a:extLst>
                          <a:ext uri="{FF2B5EF4-FFF2-40B4-BE49-F238E27FC236}">
                            <a16:creationId xmlns:a16="http://schemas.microsoft.com/office/drawing/2014/main" id="{C3AF187C-15A2-40B6-ABB5-5083E987575E}"/>
                          </a:ext>
                        </a:extLst>
                      </p:cNvPr>
                      <p:cNvPicPr/>
                      <p:nvPr/>
                    </p:nvPicPr>
                    <p:blipFill>
                      <a:blip r:embed="rId11"/>
                      <a:stretch>
                        <a:fillRect/>
                      </a:stretch>
                    </p:blipFill>
                    <p:spPr>
                      <a:xfrm>
                        <a:off x="3639487" y="3186113"/>
                        <a:ext cx="1905651" cy="86620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8B4B04A0-EE09-4B95-9EEF-E39FC11CE275}"/>
              </a:ext>
            </a:extLst>
          </p:cNvPr>
          <p:cNvGraphicFramePr>
            <a:graphicFrameLocks noChangeAspect="1"/>
          </p:cNvGraphicFramePr>
          <p:nvPr>
            <p:extLst>
              <p:ext uri="{D42A27DB-BD31-4B8C-83A1-F6EECF244321}">
                <p14:modId xmlns:p14="http://schemas.microsoft.com/office/powerpoint/2010/main" val="2221942899"/>
              </p:ext>
            </p:extLst>
          </p:nvPr>
        </p:nvGraphicFramePr>
        <p:xfrm>
          <a:off x="3621699" y="4310633"/>
          <a:ext cx="1905651" cy="866205"/>
        </p:xfrm>
        <a:graphic>
          <a:graphicData uri="http://schemas.openxmlformats.org/presentationml/2006/ole">
            <mc:AlternateContent xmlns:mc="http://schemas.openxmlformats.org/markup-compatibility/2006">
              <mc:Choice xmlns:v="urn:schemas-microsoft-com:vml" Requires="v">
                <p:oleObj spid="_x0000_s4114" name="Equation" r:id="rId12" imgW="977760" imgH="444240" progId="Equation.DSMT4">
                  <p:embed/>
                </p:oleObj>
              </mc:Choice>
              <mc:Fallback>
                <p:oleObj name="Equation" r:id="rId12" imgW="977760" imgH="444240" progId="Equation.DSMT4">
                  <p:embed/>
                  <p:pic>
                    <p:nvPicPr>
                      <p:cNvPr id="9" name="Object 8">
                        <a:extLst>
                          <a:ext uri="{FF2B5EF4-FFF2-40B4-BE49-F238E27FC236}">
                            <a16:creationId xmlns:a16="http://schemas.microsoft.com/office/drawing/2014/main" id="{AF8A05C6-1608-4437-A633-1093AEB95206}"/>
                          </a:ext>
                        </a:extLst>
                      </p:cNvPr>
                      <p:cNvPicPr/>
                      <p:nvPr/>
                    </p:nvPicPr>
                    <p:blipFill>
                      <a:blip r:embed="rId13"/>
                      <a:stretch>
                        <a:fillRect/>
                      </a:stretch>
                    </p:blipFill>
                    <p:spPr>
                      <a:xfrm>
                        <a:off x="3621699" y="4310633"/>
                        <a:ext cx="1905651" cy="866205"/>
                      </a:xfrm>
                      <a:prstGeom prst="rect">
                        <a:avLst/>
                      </a:prstGeom>
                    </p:spPr>
                  </p:pic>
                </p:oleObj>
              </mc:Fallback>
            </mc:AlternateContent>
          </a:graphicData>
        </a:graphic>
      </p:graphicFrame>
      <p:pic>
        <p:nvPicPr>
          <p:cNvPr id="12" name="Audio 11">
            <a:hlinkClick r:id="" action="ppaction://media"/>
            <a:extLst>
              <a:ext uri="{FF2B5EF4-FFF2-40B4-BE49-F238E27FC236}">
                <a16:creationId xmlns:a16="http://schemas.microsoft.com/office/drawing/2014/main" id="{6A86E5C3-8682-4BF9-9FE4-1B4F4E9C0F86}"/>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graphicFrame>
        <p:nvGraphicFramePr>
          <p:cNvPr id="13" name="Object 12">
            <a:extLst>
              <a:ext uri="{FF2B5EF4-FFF2-40B4-BE49-F238E27FC236}">
                <a16:creationId xmlns:a16="http://schemas.microsoft.com/office/drawing/2014/main" id="{AF8A05C6-1608-4437-A633-1093AEB95206}"/>
              </a:ext>
            </a:extLst>
          </p:cNvPr>
          <p:cNvGraphicFramePr>
            <a:graphicFrameLocks noChangeAspect="1"/>
          </p:cNvGraphicFramePr>
          <p:nvPr>
            <p:extLst>
              <p:ext uri="{D42A27DB-BD31-4B8C-83A1-F6EECF244321}">
                <p14:modId xmlns:p14="http://schemas.microsoft.com/office/powerpoint/2010/main" val="360468236"/>
              </p:ext>
            </p:extLst>
          </p:nvPr>
        </p:nvGraphicFramePr>
        <p:xfrm>
          <a:off x="2100841" y="5647992"/>
          <a:ext cx="1285875" cy="495300"/>
        </p:xfrm>
        <a:graphic>
          <a:graphicData uri="http://schemas.openxmlformats.org/presentationml/2006/ole">
            <mc:AlternateContent xmlns:mc="http://schemas.openxmlformats.org/markup-compatibility/2006">
              <mc:Choice xmlns:v="urn:schemas-microsoft-com:vml" Requires="v">
                <p:oleObj spid="_x0000_s4115" name="Equation" r:id="rId15" imgW="660240" imgH="253800" progId="Equation.DSMT4">
                  <p:embed/>
                </p:oleObj>
              </mc:Choice>
              <mc:Fallback>
                <p:oleObj name="Equation" r:id="rId15" imgW="660240" imgH="253800" progId="Equation.DSMT4">
                  <p:embed/>
                  <p:pic>
                    <p:nvPicPr>
                      <p:cNvPr id="9" name="Object 8">
                        <a:extLst>
                          <a:ext uri="{FF2B5EF4-FFF2-40B4-BE49-F238E27FC236}">
                            <a16:creationId xmlns:a16="http://schemas.microsoft.com/office/drawing/2014/main" id="{AF8A05C6-1608-4437-A633-1093AEB95206}"/>
                          </a:ext>
                        </a:extLst>
                      </p:cNvPr>
                      <p:cNvPicPr/>
                      <p:nvPr/>
                    </p:nvPicPr>
                    <p:blipFill>
                      <a:blip r:embed="rId16"/>
                      <a:stretch>
                        <a:fillRect/>
                      </a:stretch>
                    </p:blipFill>
                    <p:spPr>
                      <a:xfrm>
                        <a:off x="2100841" y="5647992"/>
                        <a:ext cx="1285875" cy="495300"/>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2019739919"/>
      </p:ext>
    </p:extLst>
  </p:cSld>
  <p:clrMapOvr>
    <a:masterClrMapping/>
  </p:clrMapOvr>
  <mc:AlternateContent xmlns:mc="http://schemas.openxmlformats.org/markup-compatibility/2006" xmlns:p14="http://schemas.microsoft.com/office/powerpoint/2010/main">
    <mc:Choice Requires="p14">
      <p:transition spd="slow" p14:dur="2000" advTm="125481"/>
    </mc:Choice>
    <mc:Fallback xmlns="">
      <p:transition spd="slow" advTm="125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177800" y="1295400"/>
            <a:ext cx="8839200" cy="4525963"/>
          </a:xfrm>
        </p:spPr>
        <p:txBody>
          <a:bodyPr>
            <a:noAutofit/>
          </a:bodyPr>
          <a:lstStyle/>
          <a:p>
            <a:pPr marL="0" indent="0">
              <a:buNone/>
            </a:pPr>
            <a:r>
              <a:rPr lang="en-US" sz="1700" dirty="0">
                <a:latin typeface="Consolas" panose="020B0609020204030204" pitchFamily="49" charset="0"/>
              </a:rPr>
              <a:t>std::pair&lt;double, double&gt; quadratic( double a, double b, double c ) {</a:t>
            </a:r>
          </a:p>
          <a:p>
            <a:pPr marL="0" indent="0">
              <a:buNone/>
            </a:pPr>
            <a:r>
              <a:rPr lang="en-US" sz="1700" dirty="0">
                <a:latin typeface="Consolas" panose="020B0609020204030204" pitchFamily="49" charset="0"/>
              </a:rPr>
              <a:t>  assert( a != 0.0 );</a:t>
            </a:r>
          </a:p>
          <a:p>
            <a:pPr marL="0" indent="0">
              <a:buNone/>
            </a:pPr>
            <a:endParaRPr lang="en-US" sz="1700" dirty="0">
              <a:latin typeface="Consolas" panose="020B0609020204030204" pitchFamily="49" charset="0"/>
            </a:endParaRPr>
          </a:p>
          <a:p>
            <a:pPr marL="0" indent="0">
              <a:buNone/>
            </a:pPr>
            <a:r>
              <a:rPr lang="en-US" sz="1700" dirty="0">
                <a:latin typeface="Consolas" panose="020B0609020204030204" pitchFamily="49" charset="0"/>
              </a:rPr>
              <a:t>  if ( b == 0.0 ) {</a:t>
            </a:r>
          </a:p>
          <a:p>
            <a:pPr marL="0" indent="0">
              <a:buNone/>
            </a:pPr>
            <a:r>
              <a:rPr lang="en-US" sz="1700" dirty="0">
                <a:latin typeface="Consolas" panose="020B0609020204030204" pitchFamily="49" charset="0"/>
              </a:rPr>
              <a:t>    assert( -a*c &gt;= 0.0 );</a:t>
            </a:r>
          </a:p>
          <a:p>
            <a:pPr marL="0" indent="0">
              <a:buNone/>
            </a:pPr>
            <a:r>
              <a:rPr lang="en-US" sz="1700" dirty="0">
                <a:latin typeface="Consolas" panose="020B0609020204030204" pitchFamily="49" charset="0"/>
              </a:rPr>
              <a:t>    return std::</a:t>
            </a:r>
            <a:r>
              <a:rPr lang="en-US" sz="1700" dirty="0" err="1">
                <a:latin typeface="Consolas" panose="020B0609020204030204" pitchFamily="49" charset="0"/>
              </a:rPr>
              <a:t>make_pair</a:t>
            </a:r>
            <a:r>
              <a:rPr lang="en-US" sz="1700" dirty="0">
                <a:latin typeface="Consolas" panose="020B0609020204030204" pitchFamily="49" charset="0"/>
              </a:rPr>
              <a:t>( std::sqrt( -c/a ), -std::sqrt( -c/a ) );</a:t>
            </a:r>
          </a:p>
          <a:p>
            <a:pPr marL="0" indent="0">
              <a:buNone/>
            </a:pPr>
            <a:r>
              <a:rPr lang="en-US" sz="1700" dirty="0">
                <a:latin typeface="Consolas" panose="020B0609020204030204" pitchFamily="49" charset="0"/>
              </a:rPr>
              <a:t>  }</a:t>
            </a:r>
          </a:p>
          <a:p>
            <a:pPr marL="0" indent="0">
              <a:buNone/>
            </a:pPr>
            <a:r>
              <a:rPr lang="en-US" sz="1700" dirty="0">
                <a:latin typeface="Consolas" panose="020B0609020204030204" pitchFamily="49" charset="0"/>
              </a:rPr>
              <a:t>    assert( b*b &gt;= 4.0*a*c );</a:t>
            </a:r>
          </a:p>
          <a:p>
            <a:pPr marL="0" indent="0">
              <a:buNone/>
            </a:pPr>
            <a:r>
              <a:rPr lang="en-US" sz="1700" dirty="0">
                <a:latin typeface="Consolas" panose="020B0609020204030204" pitchFamily="49" charset="0"/>
              </a:rPr>
              <a:t>    double disc{ std::sqrt( b*b - 4.0*a*c ) };</a:t>
            </a:r>
          </a:p>
          <a:p>
            <a:pPr marL="0" indent="0">
              <a:buNone/>
            </a:pPr>
            <a:endParaRPr lang="en-US" sz="1700" dirty="0">
              <a:latin typeface="Consolas" panose="020B0609020204030204" pitchFamily="49" charset="0"/>
            </a:endParaRPr>
          </a:p>
          <a:p>
            <a:pPr marL="0" indent="0">
              <a:buNone/>
            </a:pPr>
            <a:r>
              <a:rPr lang="en-US" sz="1700" dirty="0">
                <a:latin typeface="Consolas" panose="020B0609020204030204" pitchFamily="49" charset="0"/>
              </a:rPr>
              <a:t>    if ( b &gt; 0 ) {</a:t>
            </a:r>
          </a:p>
          <a:p>
            <a:pPr marL="0" indent="0">
              <a:buNone/>
            </a:pPr>
            <a:r>
              <a:rPr lang="en-US" sz="1700" dirty="0">
                <a:latin typeface="Consolas" panose="020B0609020204030204" pitchFamily="49" charset="0"/>
              </a:rPr>
              <a:t>      return std::</a:t>
            </a:r>
            <a:r>
              <a:rPr lang="en-US" sz="1700" dirty="0" err="1">
                <a:latin typeface="Consolas" panose="020B0609020204030204" pitchFamily="49" charset="0"/>
              </a:rPr>
              <a:t>make_pair</a:t>
            </a:r>
            <a:r>
              <a:rPr lang="en-US" sz="1700" dirty="0">
                <a:latin typeface="Consolas" panose="020B0609020204030204" pitchFamily="49" charset="0"/>
              </a:rPr>
              <a:t>( (-b - disc)/(2.0*a), (-2.0*c)/(b + disc) );</a:t>
            </a:r>
          </a:p>
          <a:p>
            <a:pPr marL="0" indent="0">
              <a:buNone/>
            </a:pPr>
            <a:r>
              <a:rPr lang="en-US" sz="1700" dirty="0">
                <a:latin typeface="Consolas" panose="020B0609020204030204" pitchFamily="49" charset="0"/>
              </a:rPr>
              <a:t>    }</a:t>
            </a:r>
          </a:p>
          <a:p>
            <a:pPr marL="0" indent="0">
              <a:buNone/>
            </a:pPr>
            <a:r>
              <a:rPr lang="en-US" sz="1700" dirty="0">
                <a:latin typeface="Consolas" panose="020B0609020204030204" pitchFamily="49" charset="0"/>
              </a:rPr>
              <a:t>      return std::</a:t>
            </a:r>
            <a:r>
              <a:rPr lang="en-US" sz="1700" dirty="0" err="1">
                <a:latin typeface="Consolas" panose="020B0609020204030204" pitchFamily="49" charset="0"/>
              </a:rPr>
              <a:t>make_pair</a:t>
            </a:r>
            <a:r>
              <a:rPr lang="en-US" sz="1700" dirty="0">
                <a:latin typeface="Consolas" panose="020B0609020204030204" pitchFamily="49" charset="0"/>
              </a:rPr>
              <a:t>( (-b + disc)/(2.0*a), (-2.0*c)/(b - disc) );</a:t>
            </a:r>
          </a:p>
          <a:p>
            <a:pPr marL="0" indent="0">
              <a:buNone/>
            </a:pPr>
            <a:r>
              <a:rPr lang="en-US" sz="1700" dirty="0">
                <a:latin typeface="Consolas" panose="020B0609020204030204" pitchFamily="49" charset="0"/>
              </a:rPr>
              <a:t>    }</a:t>
            </a:r>
          </a:p>
          <a:p>
            <a:pPr marL="0" indent="0">
              <a:buNone/>
            </a:pPr>
            <a:r>
              <a:rPr lang="en-US" sz="1700" dirty="0">
                <a:latin typeface="Consolas" panose="020B0609020204030204" pitchFamily="49" charset="0"/>
              </a:rPr>
              <a:t>  }</a:t>
            </a:r>
          </a:p>
          <a:p>
            <a:pPr marL="0" indent="0">
              <a:buNone/>
            </a:pPr>
            <a:r>
              <a:rPr lang="en-US" sz="1700" dirty="0">
                <a:latin typeface="Consolas" panose="020B0609020204030204" pitchFamily="49" charset="0"/>
              </a:rPr>
              <a:t>}</a:t>
            </a:r>
            <a:endParaRPr lang="en-US" sz="1700" dirty="0">
              <a:solidFill>
                <a:prstClr val="white"/>
              </a:solidFill>
              <a:latin typeface="Consolas" panose="020B0609020204030204" pitchFamily="49"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the solution to a quadratic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9</a:t>
            </a:fld>
            <a:endParaRPr lang="en-CA"/>
          </a:p>
        </p:txBody>
      </p:sp>
      <p:sp>
        <p:nvSpPr>
          <p:cNvPr id="11" name="TextBox 10">
            <a:extLst>
              <a:ext uri="{FF2B5EF4-FFF2-40B4-BE49-F238E27FC236}">
                <a16:creationId xmlns:a16="http://schemas.microsoft.com/office/drawing/2014/main" id="{322A8E8E-F892-4367-9F5F-6FD3E971BF21}"/>
              </a:ext>
            </a:extLst>
          </p:cNvPr>
          <p:cNvSpPr txBox="1"/>
          <p:nvPr/>
        </p:nvSpPr>
        <p:spPr>
          <a:xfrm>
            <a:off x="663575" y="3191738"/>
            <a:ext cx="4679950" cy="353943"/>
          </a:xfrm>
          <a:prstGeom prst="rect">
            <a:avLst/>
          </a:prstGeom>
          <a:noFill/>
        </p:spPr>
        <p:txBody>
          <a:bodyPr wrap="square">
            <a:spAutoFit/>
          </a:bodyPr>
          <a:lstStyle/>
          <a:p>
            <a:r>
              <a:rPr kumimoji="0" lang="en-US" sz="17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else {</a:t>
            </a:r>
            <a:endParaRPr lang="en-US" dirty="0"/>
          </a:p>
        </p:txBody>
      </p:sp>
      <p:sp>
        <p:nvSpPr>
          <p:cNvPr id="15" name="TextBox 14">
            <a:extLst>
              <a:ext uri="{FF2B5EF4-FFF2-40B4-BE49-F238E27FC236}">
                <a16:creationId xmlns:a16="http://schemas.microsoft.com/office/drawing/2014/main" id="{DF0C7613-F480-4A83-BD82-1E7E9A1A27D2}"/>
              </a:ext>
            </a:extLst>
          </p:cNvPr>
          <p:cNvSpPr txBox="1"/>
          <p:nvPr/>
        </p:nvSpPr>
        <p:spPr>
          <a:xfrm>
            <a:off x="904875" y="5041209"/>
            <a:ext cx="4679950" cy="353943"/>
          </a:xfrm>
          <a:prstGeom prst="rect">
            <a:avLst/>
          </a:prstGeom>
          <a:noFill/>
        </p:spPr>
        <p:txBody>
          <a:bodyPr wrap="square">
            <a:spAutoFit/>
          </a:bodyPr>
          <a:lstStyle/>
          <a:p>
            <a:r>
              <a:rPr kumimoji="0" lang="en-US" sz="17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else {</a:t>
            </a:r>
            <a:endParaRPr lang="en-US" dirty="0"/>
          </a:p>
        </p:txBody>
      </p:sp>
      <p:pic>
        <p:nvPicPr>
          <p:cNvPr id="18" name="Audio 17">
            <a:hlinkClick r:id="" action="ppaction://media"/>
            <a:extLst>
              <a:ext uri="{FF2B5EF4-FFF2-40B4-BE49-F238E27FC236}">
                <a16:creationId xmlns:a16="http://schemas.microsoft.com/office/drawing/2014/main" id="{E5B71A82-6A3E-4D54-8420-5231CE298D5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
        <p:nvSpPr>
          <p:cNvPr id="9" name="Rectangle 8"/>
          <p:cNvSpPr/>
          <p:nvPr/>
        </p:nvSpPr>
        <p:spPr>
          <a:xfrm>
            <a:off x="4488530" y="5976536"/>
            <a:ext cx="3541566" cy="738664"/>
          </a:xfrm>
          <a:prstGeom prst="rect">
            <a:avLst/>
          </a:prstGeom>
        </p:spPr>
        <p:txBody>
          <a:bodyPr wrap="square">
            <a:spAutoFit/>
          </a:bodyPr>
          <a:lstStyle/>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C</a:t>
            </a:r>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 Code is provided to demonstrate the straight-forward nature of these algorithms and not required for the examination</a:t>
            </a: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2289" y="6146223"/>
            <a:ext cx="396241" cy="399289"/>
          </a:xfrm>
          <a:prstGeom prst="rect">
            <a:avLst/>
          </a:prstGeom>
        </p:spPr>
      </p:pic>
    </p:spTree>
    <p:custDataLst>
      <p:tags r:id="rId1"/>
    </p:custDataLst>
    <p:extLst>
      <p:ext uri="{BB962C8B-B14F-4D97-AF65-F5344CB8AC3E}">
        <p14:creationId xmlns:p14="http://schemas.microsoft.com/office/powerpoint/2010/main" val="1327125465"/>
      </p:ext>
    </p:extLst>
  </p:cSld>
  <p:clrMapOvr>
    <a:masterClrMapping/>
  </p:clrMapOvr>
  <mc:AlternateContent xmlns:mc="http://schemas.openxmlformats.org/markup-compatibility/2006" xmlns:p14="http://schemas.microsoft.com/office/powerpoint/2010/main">
    <mc:Choice Requires="p14">
      <p:transition spd="slow" p14:dur="2000" advTm="148189"/>
    </mc:Choice>
    <mc:Fallback xmlns="">
      <p:transition spd="slow" advTm="148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14" end="14"/>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18"/>
                </p:tgtEl>
              </p:cMediaNode>
            </p:audio>
          </p:childTnLst>
        </p:cTn>
      </p:par>
    </p:tnLst>
    <p:bldLst>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1"/>
</p:tagLst>
</file>

<file path=ppt/tags/tag2.xml><?xml version="1.0" encoding="utf-8"?>
<p:tagLst xmlns:a="http://schemas.openxmlformats.org/drawingml/2006/main" xmlns:r="http://schemas.openxmlformats.org/officeDocument/2006/relationships" xmlns:p="http://schemas.openxmlformats.org/presentationml/2006/main">
  <p:tag name="TIMING" val="|3.3|19.4|27.9|4.4|15.3|7.6"/>
</p:tagLst>
</file>

<file path=ppt/tags/tag3.xml><?xml version="1.0" encoding="utf-8"?>
<p:tagLst xmlns:a="http://schemas.openxmlformats.org/drawingml/2006/main" xmlns:r="http://schemas.openxmlformats.org/officeDocument/2006/relationships" xmlns:p="http://schemas.openxmlformats.org/presentationml/2006/main">
  <p:tag name="TIMING" val="|4.4|19.2|11.9"/>
</p:tagLst>
</file>

<file path=ppt/tags/tag4.xml><?xml version="1.0" encoding="utf-8"?>
<p:tagLst xmlns:a="http://schemas.openxmlformats.org/drawingml/2006/main" xmlns:r="http://schemas.openxmlformats.org/officeDocument/2006/relationships" xmlns:p="http://schemas.openxmlformats.org/presentationml/2006/main">
  <p:tag name="TIMING" val="|10.7|18.2|3.6|3.9|8.9"/>
</p:tagLst>
</file>

<file path=ppt/tags/tag5.xml><?xml version="1.0" encoding="utf-8"?>
<p:tagLst xmlns:a="http://schemas.openxmlformats.org/drawingml/2006/main" xmlns:r="http://schemas.openxmlformats.org/officeDocument/2006/relationships" xmlns:p="http://schemas.openxmlformats.org/presentationml/2006/main">
  <p:tag name="TIMING" val="|3.9|7|3.7|8|8.4|4.5"/>
</p:tagLst>
</file>

<file path=ppt/tags/tag6.xml><?xml version="1.0" encoding="utf-8"?>
<p:tagLst xmlns:a="http://schemas.openxmlformats.org/drawingml/2006/main" xmlns:r="http://schemas.openxmlformats.org/officeDocument/2006/relationships" xmlns:p="http://schemas.openxmlformats.org/presentationml/2006/main">
  <p:tag name="TIMING" val="|12.5|8.6|61.7"/>
</p:tagLst>
</file>

<file path=ppt/tags/tag7.xml><?xml version="1.0" encoding="utf-8"?>
<p:tagLst xmlns:a="http://schemas.openxmlformats.org/drawingml/2006/main" xmlns:r="http://schemas.openxmlformats.org/officeDocument/2006/relationships" xmlns:p="http://schemas.openxmlformats.org/presentationml/2006/main">
  <p:tag name="TIMING" val="|50.6|9.2|5.9|16.7|8.3|2.1|18.5|11.6|12"/>
</p:tagLst>
</file>

<file path=ppt/tags/tag8.xml><?xml version="1.0" encoding="utf-8"?>
<p:tagLst xmlns:a="http://schemas.openxmlformats.org/drawingml/2006/main" xmlns:r="http://schemas.openxmlformats.org/officeDocument/2006/relationships" xmlns:p="http://schemas.openxmlformats.org/presentationml/2006/main">
  <p:tag name="TIMING" val="|32.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93742</TotalTime>
  <Words>845</Words>
  <Application>Microsoft Office PowerPoint</Application>
  <PresentationFormat>On-screen Show (4:3)</PresentationFormat>
  <Paragraphs>126</Paragraphs>
  <Slides>14</Slides>
  <Notes>0</Notes>
  <HiddenSlides>0</HiddenSlides>
  <MMClips>14</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14</vt:i4>
      </vt:variant>
    </vt:vector>
  </HeadingPairs>
  <TitlesOfParts>
    <vt:vector size="26" baseType="lpstr">
      <vt:lpstr>ＭＳ Ｐゴシック</vt:lpstr>
      <vt:lpstr>Arial</vt:lpstr>
      <vt:lpstr>Bookman Old Style</vt:lpstr>
      <vt:lpstr>Calibri</vt:lpstr>
      <vt:lpstr>Cambria</vt:lpstr>
      <vt:lpstr>Consolas</vt:lpstr>
      <vt:lpstr>Constantia</vt:lpstr>
      <vt:lpstr>Georgia</vt:lpstr>
      <vt:lpstr>Times New Roman</vt:lpstr>
      <vt:lpstr>Office Theme</vt:lpstr>
      <vt:lpstr>Equation</vt:lpstr>
      <vt:lpstr>MathType 6.0 Equation</vt:lpstr>
      <vt:lpstr>Approximating the solution to a quadratic equation</vt:lpstr>
      <vt:lpstr>Introduction</vt:lpstr>
      <vt:lpstr>Quadratic formula</vt:lpstr>
      <vt:lpstr>Quadratic formula</vt:lpstr>
      <vt:lpstr>Quadratic formula</vt:lpstr>
      <vt:lpstr>Alternative formula</vt:lpstr>
      <vt:lpstr>Alternative formula</vt:lpstr>
      <vt:lpstr>Choosing the appropriate formula</vt:lpstr>
      <vt:lpstr>Implementation</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1647</cp:revision>
  <dcterms:created xsi:type="dcterms:W3CDTF">2020-04-30T19:27:29Z</dcterms:created>
  <dcterms:modified xsi:type="dcterms:W3CDTF">2024-04-15T18:41:04Z</dcterms:modified>
</cp:coreProperties>
</file>